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32" r:id="rId3"/>
  </p:sldMasterIdLst>
  <p:notesMasterIdLst>
    <p:notesMasterId r:id="rId13"/>
  </p:notesMasterIdLst>
  <p:sldIdLst>
    <p:sldId id="256" r:id="rId4"/>
    <p:sldId id="260" r:id="rId5"/>
    <p:sldId id="263" r:id="rId6"/>
    <p:sldId id="264" r:id="rId7"/>
    <p:sldId id="268" r:id="rId8"/>
    <p:sldId id="269" r:id="rId9"/>
    <p:sldId id="258" r:id="rId10"/>
    <p:sldId id="271" r:id="rId11"/>
    <p:sldId id="297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C252971-2BC5-44A0-B6C2-AE4FDD405FA4}">
          <p14:sldIdLst>
            <p14:sldId id="256"/>
          </p14:sldIdLst>
        </p14:section>
        <p14:section name="quiz answers" id="{FB6AC048-34AE-4109-A5CB-A9372418209C}">
          <p14:sldIdLst>
            <p14:sldId id="260"/>
            <p14:sldId id="263"/>
            <p14:sldId id="264"/>
            <p14:sldId id="268"/>
            <p14:sldId id="269"/>
            <p14:sldId id="258"/>
            <p14:sldId id="271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8C01"/>
    <a:srgbClr val="C4693C"/>
    <a:srgbClr val="84472A"/>
    <a:srgbClr val="BA623A"/>
    <a:srgbClr val="C0672B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17" autoAdjust="0"/>
    <p:restoredTop sz="53591" autoAdjust="0"/>
  </p:normalViewPr>
  <p:slideViewPr>
    <p:cSldViewPr snapToGrid="0">
      <p:cViewPr varScale="1">
        <p:scale>
          <a:sx n="47" d="100"/>
          <a:sy n="47" d="100"/>
        </p:scale>
        <p:origin x="1574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1875E-621A-49D7-8F37-4A2BA2EA2827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EB7FE-AE44-467C-BCEA-52DAFFF5681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202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NZ" dirty="0" smtClean="0"/>
              <a:t>Smartphone test: “delivering new zealand a</a:t>
            </a:r>
            <a:r>
              <a:rPr lang="en-NZ" baseline="0" dirty="0" smtClean="0"/>
              <a:t> thriving transport network” (MARIUS)</a:t>
            </a:r>
          </a:p>
          <a:p>
            <a:pPr marL="171450" indent="-171450">
              <a:buFontTx/>
              <a:buChar char="-"/>
            </a:pPr>
            <a:r>
              <a:rPr lang="en-NZ" baseline="0" dirty="0" smtClean="0"/>
              <a:t>Why are we here and what do we do? What did we set out to do? (MARIUS)</a:t>
            </a:r>
          </a:p>
          <a:p>
            <a:pPr marL="171450" indent="-171450">
              <a:buFontTx/>
              <a:buChar char="-"/>
            </a:pPr>
            <a:r>
              <a:rPr lang="en-NZ" baseline="0" dirty="0" smtClean="0"/>
              <a:t>NZTA the trigger with Train the Trainer workshops</a:t>
            </a:r>
          </a:p>
          <a:p>
            <a:pPr marL="171450" indent="-171450">
              <a:buFontTx/>
              <a:buChar char="-"/>
            </a:pPr>
            <a:endParaRPr lang="en-NZ" baseline="0" dirty="0" smtClean="0"/>
          </a:p>
          <a:p>
            <a:pPr marL="171450" indent="-171450">
              <a:buFontTx/>
              <a:buChar char="-"/>
            </a:pPr>
            <a:r>
              <a:rPr lang="en-NZ" baseline="0" dirty="0" smtClean="0"/>
              <a:t>programme (DAVE)</a:t>
            </a:r>
          </a:p>
          <a:p>
            <a:pPr marL="171450" indent="-171450">
              <a:buFontTx/>
              <a:buChar char="-"/>
            </a:pPr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191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DAVE</a:t>
            </a:r>
          </a:p>
          <a:p>
            <a:endParaRPr lang="en-NZ" dirty="0" smtClean="0"/>
          </a:p>
          <a:p>
            <a:pPr marL="171450" indent="-171450">
              <a:buFontTx/>
              <a:buChar char="-"/>
            </a:pPr>
            <a:r>
              <a:rPr lang="en-NZ" baseline="0" dirty="0" smtClean="0"/>
              <a:t>This is not a secret. And I don</a:t>
            </a:r>
            <a:r>
              <a:rPr lang="fr-FR" baseline="0" dirty="0" smtClean="0"/>
              <a:t>’</a:t>
            </a:r>
            <a:r>
              <a:rPr lang="en-NZ" baseline="0" dirty="0" smtClean="0"/>
              <a:t>t need to seel you why electronics are becoming part of daily life.</a:t>
            </a:r>
          </a:p>
          <a:p>
            <a:pPr marL="171450" indent="-171450">
              <a:buFontTx/>
              <a:buChar char="-"/>
            </a:pPr>
            <a:r>
              <a:rPr lang="en-NZ" baseline="0" dirty="0" smtClean="0"/>
              <a:t>My for learning though? Why does training use it?</a:t>
            </a:r>
          </a:p>
          <a:p>
            <a:pPr marL="171450" indent="-171450">
              <a:buFontTx/>
              <a:buChar char="-"/>
            </a:pPr>
            <a:r>
              <a:rPr lang="en-NZ" baseline="0" dirty="0" smtClean="0"/>
              <a:t>Two questions:</a:t>
            </a:r>
          </a:p>
          <a:p>
            <a:pPr marL="628650" lvl="1" indent="-171450">
              <a:buFontTx/>
              <a:buChar char="-"/>
            </a:pPr>
            <a:r>
              <a:rPr lang="en-NZ" baseline="0" dirty="0" smtClean="0"/>
              <a:t>Why any training, and</a:t>
            </a:r>
          </a:p>
          <a:p>
            <a:pPr marL="628650" lvl="1" indent="-171450">
              <a:buFontTx/>
              <a:buChar char="-"/>
            </a:pPr>
            <a:r>
              <a:rPr lang="en-NZ" baseline="0" dirty="0" smtClean="0"/>
              <a:t>Why for our industry?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99785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DAVE</a:t>
            </a:r>
          </a:p>
          <a:p>
            <a:endParaRPr lang="en-NZ" dirty="0" smtClean="0"/>
          </a:p>
          <a:p>
            <a:r>
              <a:rPr lang="en-NZ" dirty="0" smtClean="0"/>
              <a:t>Strengths</a:t>
            </a:r>
            <a:r>
              <a:rPr lang="en-NZ" baseline="0" dirty="0" smtClean="0"/>
              <a:t> of electronic methods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2896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aseline="0" dirty="0" smtClean="0"/>
              <a:t>OBSTACLES (MARIUS)</a:t>
            </a:r>
          </a:p>
          <a:p>
            <a:endParaRPr lang="en-NZ" baseline="0" dirty="0" smtClean="0"/>
          </a:p>
          <a:p>
            <a:pPr marL="171450" indent="-171450">
              <a:buFontTx/>
              <a:buChar char="-"/>
            </a:pPr>
            <a:r>
              <a:rPr lang="en-NZ" baseline="0" dirty="0" smtClean="0"/>
              <a:t>Technologically challenged? – How do we deal with the different skills levels in the room</a:t>
            </a:r>
          </a:p>
          <a:p>
            <a:pPr marL="171450" indent="-171450">
              <a:buFontTx/>
              <a:buChar char="-"/>
            </a:pPr>
            <a:r>
              <a:rPr lang="en-NZ" baseline="0" dirty="0" smtClean="0"/>
              <a:t>What about technological reliability? No power no course material – Battery life </a:t>
            </a:r>
            <a:r>
              <a:rPr lang="en-NZ" baseline="0" dirty="0" err="1" smtClean="0"/>
              <a:t>etc</a:t>
            </a:r>
            <a:endParaRPr lang="en-NZ" baseline="0" dirty="0" smtClean="0"/>
          </a:p>
          <a:p>
            <a:pPr marL="171450" indent="-171450">
              <a:buFontTx/>
              <a:buChar char="-"/>
            </a:pPr>
            <a:r>
              <a:rPr lang="en-NZ" baseline="0" dirty="0" smtClean="0"/>
              <a:t>We have to improve the material. We have to USE the full depth of capability of electronics to make it worth it. (multimedia, animations, interactions, IMMERSION into the information)</a:t>
            </a:r>
          </a:p>
          <a:p>
            <a:pPr marL="171450" indent="-171450">
              <a:buFontTx/>
              <a:buChar char="-"/>
            </a:pPr>
            <a:r>
              <a:rPr lang="en-NZ" baseline="0" dirty="0" smtClean="0"/>
              <a:t>People look down – instead of up. The risk of detaching from society</a:t>
            </a:r>
          </a:p>
          <a:p>
            <a:pPr marL="171450" indent="-171450">
              <a:buFontTx/>
              <a:buChar char="-"/>
            </a:pPr>
            <a:endParaRPr lang="en-NZ" baseline="0" dirty="0" smtClean="0"/>
          </a:p>
          <a:p>
            <a:pPr marL="171450" indent="-171450">
              <a:buFontTx/>
              <a:buChar char="-"/>
            </a:pPr>
            <a:endParaRPr lang="en-NZ" baseline="0" dirty="0" smtClean="0"/>
          </a:p>
          <a:p>
            <a:pPr marL="171450" indent="-171450">
              <a:buFontTx/>
              <a:buChar char="-"/>
            </a:pPr>
            <a:endParaRPr lang="en-NZ" baseline="0" dirty="0" smtClean="0"/>
          </a:p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3599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WHAT</a:t>
            </a:r>
            <a:r>
              <a:rPr lang="en-NZ" baseline="0" dirty="0" smtClean="0"/>
              <a:t> WE’VE BEEN DOING (MARIUS)</a:t>
            </a:r>
          </a:p>
          <a:p>
            <a:endParaRPr lang="en-NZ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Well the past year have given us incredible insight to some of the challenges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Time and resources invested into the development was huge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0892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THE CASE FOR ONLINE TRAINING (DAVE)</a:t>
            </a:r>
            <a:endParaRPr lang="en-NZ" baseline="0" dirty="0" smtClean="0"/>
          </a:p>
          <a:p>
            <a:endParaRPr lang="en-NZ" baseline="0" dirty="0" smtClean="0"/>
          </a:p>
          <a:p>
            <a:endParaRPr lang="en-NZ" baseline="0" dirty="0" smtClean="0"/>
          </a:p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5587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aseline="0" dirty="0" smtClean="0"/>
              <a:t>(</a:t>
            </a:r>
            <a:r>
              <a:rPr lang="en-NZ" dirty="0" smtClean="0"/>
              <a:t>MARIUS)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Again loosing the human interaction because of the distant learning module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Verification</a:t>
            </a:r>
            <a:r>
              <a:rPr lang="en-NZ" baseline="0" dirty="0" smtClean="0"/>
              <a:t> multiple methods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Trainers phone call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Discussions and evaluation of partly completed courses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NZTA current or lapsed ID numbers etc.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Maintenance – the upkeep of the latest material at all times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Responsiveness – Constant contact with applicants on the progress of the course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Phone calls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Messaging system on the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Emailing </a:t>
            </a:r>
            <a:r>
              <a:rPr lang="en-NZ" baseline="0" dirty="0" err="1" smtClean="0"/>
              <a:t>etc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3681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NZ" dirty="0" smtClean="0"/>
              <a:t>MARIUS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08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MARIUS/DAVE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B7FE-AE44-467C-BCEA-52DAFFF56817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352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4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718" y1="8833" x2="15613" y2="84833"/>
                        <a14:foregroundMark x1="7360" y1="8333" x2="3430" y2="23500"/>
                        <a14:foregroundMark x1="2894" y1="29667" x2="1215" y2="52667"/>
                        <a14:foregroundMark x1="34155" y1="51000" x2="34155" y2="51000"/>
                        <a14:foregroundMark x1="40050" y1="50500" x2="40050" y2="50500"/>
                        <a14:foregroundMark x1="43408" y1="51000" x2="43408" y2="51000"/>
                        <a14:foregroundMark x1="46874" y1="51500" x2="46874" y2="51500"/>
                        <a14:foregroundMark x1="51125" y1="55167" x2="51125" y2="55167"/>
                        <a14:foregroundMark x1="54805" y1="54667" x2="54805" y2="54667"/>
                        <a14:foregroundMark x1="59378" y1="51000" x2="59378" y2="51000"/>
                        <a14:foregroundMark x1="62165" y1="52667" x2="62165" y2="52667"/>
                        <a14:foregroundMark x1="70418" y1="51500" x2="70418" y2="51500"/>
                        <a14:foregroundMark x1="75777" y1="51500" x2="75777" y2="51500"/>
                        <a14:foregroundMark x1="80136" y1="50500" x2="80136" y2="50500"/>
                        <a14:foregroundMark x1="83387" y1="51000" x2="83387" y2="51000"/>
                        <a14:foregroundMark x1="86495" y1="52667" x2="86495" y2="52667"/>
                        <a14:foregroundMark x1="90425" y1="52667" x2="90425" y2="52667"/>
                        <a14:foregroundMark x1="94212" y1="52667" x2="94212" y2="52667"/>
                        <a14:foregroundMark x1="98357" y1="61000" x2="98357" y2="61000"/>
                        <a14:foregroundMark x1="59593" y1="81833" x2="59593" y2="81833"/>
                        <a14:foregroundMark x1="57270" y1="84833" x2="57270" y2="84833"/>
                        <a14:foregroundMark x1="55020" y1="79667" x2="55020" y2="79667"/>
                        <a14:foregroundMark x1="52805" y1="79667" x2="52805" y2="79667"/>
                        <a14:foregroundMark x1="49661" y1="79667" x2="49661" y2="79667"/>
                        <a14:foregroundMark x1="47338" y1="83333" x2="47338" y2="83333"/>
                        <a14:foregroundMark x1="44194" y1="82833" x2="44194" y2="82833"/>
                        <a14:foregroundMark x1="39157" y1="82333" x2="39157" y2="82333"/>
                        <a14:foregroundMark x1="37156" y1="82333" x2="37156" y2="82333"/>
                        <a14:foregroundMark x1="67524" y1="50500" x2="67524" y2="50500"/>
                        <a14:foregroundMark x1="41408" y1="82333" x2="41408" y2="82333"/>
                        <a14:foregroundMark x1="36727" y1="55667" x2="36727" y2="55667"/>
                        <a14:foregroundMark x1="47981" y1="88500" x2="47981" y2="88500"/>
                        <a14:foregroundMark x1="43051" y1="87833" x2="43051" y2="87833"/>
                        <a14:foregroundMark x1="43837" y1="79167" x2="43837" y2="79167"/>
                        <a14:backgroundMark x1="22651" y1="33833" x2="97999" y2="36500"/>
                        <a14:backgroundMark x1="20757" y1="13500" x2="99678" y2="18833"/>
                        <a14:backgroundMark x1="50125" y1="88000" x2="50125" y2="88000"/>
                        <a14:backgroundMark x1="47767" y1="56333" x2="47767" y2="56333"/>
                        <a14:backgroundMark x1="51661" y1="57333" x2="51661" y2="57333"/>
                        <a14:backgroundMark x1="63523" y1="56833" x2="63523" y2="56833"/>
                        <a14:backgroundMark x1="71776" y1="57333" x2="71776" y2="57333"/>
                        <a14:backgroundMark x1="79814" y1="57333" x2="79814" y2="57333"/>
                        <a14:backgroundMark x1="68096" y1="58833" x2="68096" y2="58833"/>
                        <a14:backgroundMark x1="38728" y1="83833" x2="38728" y2="83833"/>
                        <a14:backgroundMark x1="55020" y1="84500" x2="55020" y2="84500"/>
                        <a14:backgroundMark x1="43658" y1="84500" x2="43658" y2="84500"/>
                        <a14:backgroundMark x1="43944" y1="83333" x2="43944" y2="83333"/>
                        <a14:backgroundMark x1="44016" y1="81667" x2="44016" y2="81667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756" y="6445137"/>
            <a:ext cx="1771648" cy="379774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5948424" y="6455578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83BC0B5-FB4C-4592-8062-E0CB1B505870}" type="slidenum">
              <a:rPr lang="en-NZ" sz="1350" smtClean="0">
                <a:solidFill>
                  <a:schemeClr val="bg1"/>
                </a:solidFill>
              </a:rPr>
              <a:t>‹#›</a:t>
            </a:fld>
            <a:endParaRPr lang="en-NZ" sz="135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" y="6474965"/>
            <a:ext cx="1593248" cy="3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11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4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42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2" y="414784"/>
            <a:ext cx="2628900" cy="575742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718" y1="8833" x2="15613" y2="84833"/>
                        <a14:foregroundMark x1="7360" y1="8333" x2="3430" y2="23500"/>
                        <a14:foregroundMark x1="2894" y1="29667" x2="1215" y2="52667"/>
                        <a14:foregroundMark x1="34155" y1="51000" x2="34155" y2="51000"/>
                        <a14:foregroundMark x1="40050" y1="50500" x2="40050" y2="50500"/>
                        <a14:foregroundMark x1="43408" y1="51000" x2="43408" y2="51000"/>
                        <a14:foregroundMark x1="46874" y1="51500" x2="46874" y2="51500"/>
                        <a14:foregroundMark x1="51125" y1="55167" x2="51125" y2="55167"/>
                        <a14:foregroundMark x1="54805" y1="54667" x2="54805" y2="54667"/>
                        <a14:foregroundMark x1="59378" y1="51000" x2="59378" y2="51000"/>
                        <a14:foregroundMark x1="62165" y1="52667" x2="62165" y2="52667"/>
                        <a14:foregroundMark x1="70418" y1="51500" x2="70418" y2="51500"/>
                        <a14:foregroundMark x1="75777" y1="51500" x2="75777" y2="51500"/>
                        <a14:foregroundMark x1="80136" y1="50500" x2="80136" y2="50500"/>
                        <a14:foregroundMark x1="83387" y1="51000" x2="83387" y2="51000"/>
                        <a14:foregroundMark x1="86495" y1="52667" x2="86495" y2="52667"/>
                        <a14:foregroundMark x1="90425" y1="52667" x2="90425" y2="52667"/>
                        <a14:foregroundMark x1="94212" y1="52667" x2="94212" y2="52667"/>
                        <a14:foregroundMark x1="98357" y1="61000" x2="98357" y2="61000"/>
                        <a14:foregroundMark x1="59593" y1="81833" x2="59593" y2="81833"/>
                        <a14:foregroundMark x1="57270" y1="84833" x2="57270" y2="84833"/>
                        <a14:foregroundMark x1="55020" y1="79667" x2="55020" y2="79667"/>
                        <a14:foregroundMark x1="52805" y1="79667" x2="52805" y2="79667"/>
                        <a14:foregroundMark x1="49661" y1="79667" x2="49661" y2="79667"/>
                        <a14:foregroundMark x1="47338" y1="83333" x2="47338" y2="83333"/>
                        <a14:foregroundMark x1="44194" y1="82833" x2="44194" y2="82833"/>
                        <a14:foregroundMark x1="39157" y1="82333" x2="39157" y2="82333"/>
                        <a14:foregroundMark x1="37156" y1="82333" x2="37156" y2="82333"/>
                        <a14:foregroundMark x1="67524" y1="50500" x2="67524" y2="50500"/>
                        <a14:foregroundMark x1="41408" y1="82333" x2="41408" y2="82333"/>
                        <a14:foregroundMark x1="36727" y1="55667" x2="36727" y2="55667"/>
                        <a14:foregroundMark x1="47981" y1="88500" x2="47981" y2="88500"/>
                        <a14:foregroundMark x1="43051" y1="87833" x2="43051" y2="87833"/>
                        <a14:foregroundMark x1="43837" y1="79167" x2="43837" y2="79167"/>
                        <a14:backgroundMark x1="22651" y1="33833" x2="97999" y2="36500"/>
                        <a14:backgroundMark x1="20757" y1="13500" x2="99678" y2="18833"/>
                        <a14:backgroundMark x1="50125" y1="88000" x2="50125" y2="88000"/>
                        <a14:backgroundMark x1="47767" y1="56333" x2="47767" y2="56333"/>
                        <a14:backgroundMark x1="51661" y1="57333" x2="51661" y2="57333"/>
                        <a14:backgroundMark x1="63523" y1="56833" x2="63523" y2="56833"/>
                        <a14:backgroundMark x1="71776" y1="57333" x2="71776" y2="57333"/>
                        <a14:backgroundMark x1="79814" y1="57333" x2="79814" y2="57333"/>
                        <a14:backgroundMark x1="68096" y1="58833" x2="68096" y2="58833"/>
                        <a14:backgroundMark x1="38728" y1="83833" x2="38728" y2="83833"/>
                        <a14:backgroundMark x1="55020" y1="84500" x2="55020" y2="84500"/>
                        <a14:backgroundMark x1="43658" y1="84500" x2="43658" y2="84500"/>
                        <a14:backgroundMark x1="43944" y1="83333" x2="43944" y2="83333"/>
                        <a14:backgroundMark x1="44016" y1="81667" x2="44016" y2="81667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56" y="6445136"/>
            <a:ext cx="1771648" cy="37977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948424" y="6455578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83BC0B5-FB4C-4592-8062-E0CB1B505870}" type="slidenum">
              <a:rPr lang="en-NZ" sz="1350" smtClean="0">
                <a:solidFill>
                  <a:schemeClr val="bg1"/>
                </a:solidFill>
              </a:rPr>
              <a:t>‹#›</a:t>
            </a:fld>
            <a:endParaRPr lang="en-NZ" sz="135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" y="6474965"/>
            <a:ext cx="1593248" cy="3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372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3172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4669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166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2217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3808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0717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451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30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4979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3104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69844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0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46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72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65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486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5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718" y1="8833" x2="15613" y2="84833"/>
                        <a14:foregroundMark x1="7360" y1="8333" x2="3430" y2="23500"/>
                        <a14:foregroundMark x1="2894" y1="29667" x2="1215" y2="52667"/>
                        <a14:foregroundMark x1="34155" y1="51000" x2="34155" y2="51000"/>
                        <a14:foregroundMark x1="40050" y1="50500" x2="40050" y2="50500"/>
                        <a14:foregroundMark x1="43408" y1="51000" x2="43408" y2="51000"/>
                        <a14:foregroundMark x1="46874" y1="51500" x2="46874" y2="51500"/>
                        <a14:foregroundMark x1="51125" y1="55167" x2="51125" y2="55167"/>
                        <a14:foregroundMark x1="54805" y1="54667" x2="54805" y2="54667"/>
                        <a14:foregroundMark x1="59378" y1="51000" x2="59378" y2="51000"/>
                        <a14:foregroundMark x1="62165" y1="52667" x2="62165" y2="52667"/>
                        <a14:foregroundMark x1="70418" y1="51500" x2="70418" y2="51500"/>
                        <a14:foregroundMark x1="75777" y1="51500" x2="75777" y2="51500"/>
                        <a14:foregroundMark x1="80136" y1="50500" x2="80136" y2="50500"/>
                        <a14:foregroundMark x1="83387" y1="51000" x2="83387" y2="51000"/>
                        <a14:foregroundMark x1="86495" y1="52667" x2="86495" y2="52667"/>
                        <a14:foregroundMark x1="90425" y1="52667" x2="90425" y2="52667"/>
                        <a14:foregroundMark x1="94212" y1="52667" x2="94212" y2="52667"/>
                        <a14:foregroundMark x1="98357" y1="61000" x2="98357" y2="61000"/>
                        <a14:foregroundMark x1="59593" y1="81833" x2="59593" y2="81833"/>
                        <a14:foregroundMark x1="57270" y1="84833" x2="57270" y2="84833"/>
                        <a14:foregroundMark x1="55020" y1="79667" x2="55020" y2="79667"/>
                        <a14:foregroundMark x1="52805" y1="79667" x2="52805" y2="79667"/>
                        <a14:foregroundMark x1="49661" y1="79667" x2="49661" y2="79667"/>
                        <a14:foregroundMark x1="47338" y1="83333" x2="47338" y2="83333"/>
                        <a14:foregroundMark x1="44194" y1="82833" x2="44194" y2="82833"/>
                        <a14:foregroundMark x1="39157" y1="82333" x2="39157" y2="82333"/>
                        <a14:foregroundMark x1="37156" y1="82333" x2="37156" y2="82333"/>
                        <a14:foregroundMark x1="67524" y1="50500" x2="67524" y2="50500"/>
                        <a14:foregroundMark x1="41408" y1="82333" x2="41408" y2="82333"/>
                        <a14:foregroundMark x1="36727" y1="55667" x2="36727" y2="55667"/>
                        <a14:foregroundMark x1="47981" y1="88500" x2="47981" y2="88500"/>
                        <a14:foregroundMark x1="43051" y1="87833" x2="43051" y2="87833"/>
                        <a14:foregroundMark x1="43837" y1="79167" x2="43837" y2="79167"/>
                        <a14:backgroundMark x1="22651" y1="33833" x2="97999" y2="36500"/>
                        <a14:backgroundMark x1="20757" y1="13500" x2="99678" y2="18833"/>
                        <a14:backgroundMark x1="50125" y1="88000" x2="50125" y2="88000"/>
                        <a14:backgroundMark x1="47767" y1="56333" x2="47767" y2="56333"/>
                        <a14:backgroundMark x1="51661" y1="57333" x2="51661" y2="57333"/>
                        <a14:backgroundMark x1="63523" y1="56833" x2="63523" y2="56833"/>
                        <a14:backgroundMark x1="71776" y1="57333" x2="71776" y2="57333"/>
                        <a14:backgroundMark x1="79814" y1="57333" x2="79814" y2="57333"/>
                        <a14:backgroundMark x1="68096" y1="58833" x2="68096" y2="58833"/>
                        <a14:backgroundMark x1="38728" y1="83833" x2="38728" y2="83833"/>
                        <a14:backgroundMark x1="55020" y1="84500" x2="55020" y2="84500"/>
                        <a14:backgroundMark x1="43658" y1="84500" x2="43658" y2="84500"/>
                        <a14:backgroundMark x1="43944" y1="83333" x2="43944" y2="83333"/>
                        <a14:backgroundMark x1="44016" y1="81667" x2="44016" y2="81667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056" y="6445137"/>
            <a:ext cx="1771648" cy="37977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48424" y="6455578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83BC0B5-FB4C-4592-8062-E0CB1B505870}" type="slidenum">
              <a:rPr lang="en-NZ" sz="1350" smtClean="0">
                <a:solidFill>
                  <a:schemeClr val="bg1"/>
                </a:solidFill>
              </a:rPr>
              <a:t>‹#›</a:t>
            </a:fld>
            <a:endParaRPr lang="en-NZ" sz="135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" y="6474965"/>
            <a:ext cx="1593248" cy="3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0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23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19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03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37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3134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43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989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17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33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8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9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5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718" y1="8833" x2="15613" y2="84833"/>
                        <a14:foregroundMark x1="7360" y1="8333" x2="3430" y2="23500"/>
                        <a14:foregroundMark x1="2894" y1="29667" x2="1215" y2="52667"/>
                        <a14:foregroundMark x1="34155" y1="51000" x2="34155" y2="51000"/>
                        <a14:foregroundMark x1="40050" y1="50500" x2="40050" y2="50500"/>
                        <a14:foregroundMark x1="43408" y1="51000" x2="43408" y2="51000"/>
                        <a14:foregroundMark x1="46874" y1="51500" x2="46874" y2="51500"/>
                        <a14:foregroundMark x1="51125" y1="55167" x2="51125" y2="55167"/>
                        <a14:foregroundMark x1="54805" y1="54667" x2="54805" y2="54667"/>
                        <a14:foregroundMark x1="59378" y1="51000" x2="59378" y2="51000"/>
                        <a14:foregroundMark x1="62165" y1="52667" x2="62165" y2="52667"/>
                        <a14:foregroundMark x1="70418" y1="51500" x2="70418" y2="51500"/>
                        <a14:foregroundMark x1="75777" y1="51500" x2="75777" y2="51500"/>
                        <a14:foregroundMark x1="80136" y1="50500" x2="80136" y2="50500"/>
                        <a14:foregroundMark x1="83387" y1="51000" x2="83387" y2="51000"/>
                        <a14:foregroundMark x1="86495" y1="52667" x2="86495" y2="52667"/>
                        <a14:foregroundMark x1="90425" y1="52667" x2="90425" y2="52667"/>
                        <a14:foregroundMark x1="94212" y1="52667" x2="94212" y2="52667"/>
                        <a14:foregroundMark x1="98357" y1="61000" x2="98357" y2="61000"/>
                        <a14:foregroundMark x1="59593" y1="81833" x2="59593" y2="81833"/>
                        <a14:foregroundMark x1="57270" y1="84833" x2="57270" y2="84833"/>
                        <a14:foregroundMark x1="55020" y1="79667" x2="55020" y2="79667"/>
                        <a14:foregroundMark x1="52805" y1="79667" x2="52805" y2="79667"/>
                        <a14:foregroundMark x1="49661" y1="79667" x2="49661" y2="79667"/>
                        <a14:foregroundMark x1="47338" y1="83333" x2="47338" y2="83333"/>
                        <a14:foregroundMark x1="44194" y1="82833" x2="44194" y2="82833"/>
                        <a14:foregroundMark x1="39157" y1="82333" x2="39157" y2="82333"/>
                        <a14:foregroundMark x1="37156" y1="82333" x2="37156" y2="82333"/>
                        <a14:foregroundMark x1="67524" y1="50500" x2="67524" y2="50500"/>
                        <a14:foregroundMark x1="41408" y1="82333" x2="41408" y2="82333"/>
                        <a14:foregroundMark x1="36727" y1="55667" x2="36727" y2="55667"/>
                        <a14:foregroundMark x1="47981" y1="88500" x2="47981" y2="88500"/>
                        <a14:foregroundMark x1="43051" y1="87833" x2="43051" y2="87833"/>
                        <a14:foregroundMark x1="43837" y1="79167" x2="43837" y2="79167"/>
                        <a14:backgroundMark x1="22651" y1="33833" x2="97999" y2="36500"/>
                        <a14:backgroundMark x1="20757" y1="13500" x2="99678" y2="18833"/>
                        <a14:backgroundMark x1="50125" y1="88000" x2="50125" y2="88000"/>
                        <a14:backgroundMark x1="47767" y1="56333" x2="47767" y2="56333"/>
                        <a14:backgroundMark x1="51661" y1="57333" x2="51661" y2="57333"/>
                        <a14:backgroundMark x1="63523" y1="56833" x2="63523" y2="56833"/>
                        <a14:backgroundMark x1="71776" y1="57333" x2="71776" y2="57333"/>
                        <a14:backgroundMark x1="79814" y1="57333" x2="79814" y2="57333"/>
                        <a14:backgroundMark x1="68096" y1="58833" x2="68096" y2="58833"/>
                        <a14:backgroundMark x1="38728" y1="83833" x2="38728" y2="83833"/>
                        <a14:backgroundMark x1="55020" y1="84500" x2="55020" y2="84500"/>
                        <a14:backgroundMark x1="43658" y1="84500" x2="43658" y2="84500"/>
                        <a14:backgroundMark x1="43944" y1="83333" x2="43944" y2="83333"/>
                        <a14:backgroundMark x1="44016" y1="81667" x2="44016" y2="81667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56" y="6445136"/>
            <a:ext cx="1771648" cy="37977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948424" y="6455578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83BC0B5-FB4C-4592-8062-E0CB1B505870}" type="slidenum">
              <a:rPr lang="en-NZ" sz="1350" smtClean="0">
                <a:solidFill>
                  <a:schemeClr val="bg1"/>
                </a:solidFill>
              </a:rPr>
              <a:t>‹#›</a:t>
            </a:fld>
            <a:endParaRPr lang="en-NZ" sz="135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" y="6474965"/>
            <a:ext cx="1593248" cy="3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6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718" y1="8833" x2="15613" y2="84833"/>
                        <a14:foregroundMark x1="7360" y1="8333" x2="3430" y2="23500"/>
                        <a14:foregroundMark x1="2894" y1="29667" x2="1215" y2="52667"/>
                        <a14:foregroundMark x1="34155" y1="51000" x2="34155" y2="51000"/>
                        <a14:foregroundMark x1="40050" y1="50500" x2="40050" y2="50500"/>
                        <a14:foregroundMark x1="43408" y1="51000" x2="43408" y2="51000"/>
                        <a14:foregroundMark x1="46874" y1="51500" x2="46874" y2="51500"/>
                        <a14:foregroundMark x1="51125" y1="55167" x2="51125" y2="55167"/>
                        <a14:foregroundMark x1="54805" y1="54667" x2="54805" y2="54667"/>
                        <a14:foregroundMark x1="59378" y1="51000" x2="59378" y2="51000"/>
                        <a14:foregroundMark x1="62165" y1="52667" x2="62165" y2="52667"/>
                        <a14:foregroundMark x1="70418" y1="51500" x2="70418" y2="51500"/>
                        <a14:foregroundMark x1="75777" y1="51500" x2="75777" y2="51500"/>
                        <a14:foregroundMark x1="80136" y1="50500" x2="80136" y2="50500"/>
                        <a14:foregroundMark x1="83387" y1="51000" x2="83387" y2="51000"/>
                        <a14:foregroundMark x1="86495" y1="52667" x2="86495" y2="52667"/>
                        <a14:foregroundMark x1="90425" y1="52667" x2="90425" y2="52667"/>
                        <a14:foregroundMark x1="94212" y1="52667" x2="94212" y2="52667"/>
                        <a14:foregroundMark x1="98357" y1="61000" x2="98357" y2="61000"/>
                        <a14:foregroundMark x1="59593" y1="81833" x2="59593" y2="81833"/>
                        <a14:foregroundMark x1="57270" y1="84833" x2="57270" y2="84833"/>
                        <a14:foregroundMark x1="55020" y1="79667" x2="55020" y2="79667"/>
                        <a14:foregroundMark x1="52805" y1="79667" x2="52805" y2="79667"/>
                        <a14:foregroundMark x1="49661" y1="79667" x2="49661" y2="79667"/>
                        <a14:foregroundMark x1="47338" y1="83333" x2="47338" y2="83333"/>
                        <a14:foregroundMark x1="44194" y1="82833" x2="44194" y2="82833"/>
                        <a14:foregroundMark x1="39157" y1="82333" x2="39157" y2="82333"/>
                        <a14:foregroundMark x1="37156" y1="82333" x2="37156" y2="82333"/>
                        <a14:foregroundMark x1="67524" y1="50500" x2="67524" y2="50500"/>
                        <a14:foregroundMark x1="41408" y1="82333" x2="41408" y2="82333"/>
                        <a14:foregroundMark x1="36727" y1="55667" x2="36727" y2="55667"/>
                        <a14:foregroundMark x1="47981" y1="88500" x2="47981" y2="88500"/>
                        <a14:foregroundMark x1="43051" y1="87833" x2="43051" y2="87833"/>
                        <a14:foregroundMark x1="43837" y1="79167" x2="43837" y2="79167"/>
                        <a14:backgroundMark x1="22651" y1="33833" x2="97999" y2="36500"/>
                        <a14:backgroundMark x1="20757" y1="13500" x2="99678" y2="18833"/>
                        <a14:backgroundMark x1="50125" y1="88000" x2="50125" y2="88000"/>
                        <a14:backgroundMark x1="47767" y1="56333" x2="47767" y2="56333"/>
                        <a14:backgroundMark x1="51661" y1="57333" x2="51661" y2="57333"/>
                        <a14:backgroundMark x1="63523" y1="56833" x2="63523" y2="56833"/>
                        <a14:backgroundMark x1="71776" y1="57333" x2="71776" y2="57333"/>
                        <a14:backgroundMark x1="79814" y1="57333" x2="79814" y2="57333"/>
                        <a14:backgroundMark x1="68096" y1="58833" x2="68096" y2="58833"/>
                        <a14:backgroundMark x1="38728" y1="83833" x2="38728" y2="83833"/>
                        <a14:backgroundMark x1="55020" y1="84500" x2="55020" y2="84500"/>
                        <a14:backgroundMark x1="43658" y1="84500" x2="43658" y2="84500"/>
                        <a14:backgroundMark x1="43944" y1="83333" x2="43944" y2="83333"/>
                        <a14:backgroundMark x1="44016" y1="81667" x2="44016" y2="81667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51" y="6432436"/>
            <a:ext cx="1771648" cy="379774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835664" y="6437868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83BC0B5-FB4C-4592-8062-E0CB1B505870}" type="slidenum">
              <a:rPr lang="en-NZ" sz="1350" smtClean="0">
                <a:solidFill>
                  <a:schemeClr val="tx1"/>
                </a:solidFill>
              </a:rPr>
              <a:t>‹#›</a:t>
            </a:fld>
            <a:endParaRPr lang="en-NZ" sz="135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" y="6474965"/>
            <a:ext cx="1593248" cy="3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5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0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4536" y="5073397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" y="0"/>
            <a:ext cx="12191985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4536" y="5905500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718" y1="8833" x2="15613" y2="84833"/>
                        <a14:foregroundMark x1="7360" y1="8333" x2="3430" y2="23500"/>
                        <a14:foregroundMark x1="2894" y1="29667" x2="1215" y2="52667"/>
                        <a14:foregroundMark x1="34155" y1="51000" x2="34155" y2="51000"/>
                        <a14:foregroundMark x1="40050" y1="50500" x2="40050" y2="50500"/>
                        <a14:foregroundMark x1="43408" y1="51000" x2="43408" y2="51000"/>
                        <a14:foregroundMark x1="46874" y1="51500" x2="46874" y2="51500"/>
                        <a14:foregroundMark x1="51125" y1="55167" x2="51125" y2="55167"/>
                        <a14:foregroundMark x1="54805" y1="54667" x2="54805" y2="54667"/>
                        <a14:foregroundMark x1="59378" y1="51000" x2="59378" y2="51000"/>
                        <a14:foregroundMark x1="62165" y1="52667" x2="62165" y2="52667"/>
                        <a14:foregroundMark x1="70418" y1="51500" x2="70418" y2="51500"/>
                        <a14:foregroundMark x1="75777" y1="51500" x2="75777" y2="51500"/>
                        <a14:foregroundMark x1="80136" y1="50500" x2="80136" y2="50500"/>
                        <a14:foregroundMark x1="83387" y1="51000" x2="83387" y2="51000"/>
                        <a14:foregroundMark x1="86495" y1="52667" x2="86495" y2="52667"/>
                        <a14:foregroundMark x1="90425" y1="52667" x2="90425" y2="52667"/>
                        <a14:foregroundMark x1="94212" y1="52667" x2="94212" y2="52667"/>
                        <a14:foregroundMark x1="98357" y1="61000" x2="98357" y2="61000"/>
                        <a14:foregroundMark x1="59593" y1="81833" x2="59593" y2="81833"/>
                        <a14:foregroundMark x1="57270" y1="84833" x2="57270" y2="84833"/>
                        <a14:foregroundMark x1="55020" y1="79667" x2="55020" y2="79667"/>
                        <a14:foregroundMark x1="52805" y1="79667" x2="52805" y2="79667"/>
                        <a14:foregroundMark x1="49661" y1="79667" x2="49661" y2="79667"/>
                        <a14:foregroundMark x1="47338" y1="83333" x2="47338" y2="83333"/>
                        <a14:foregroundMark x1="44194" y1="82833" x2="44194" y2="82833"/>
                        <a14:foregroundMark x1="39157" y1="82333" x2="39157" y2="82333"/>
                        <a14:foregroundMark x1="37156" y1="82333" x2="37156" y2="82333"/>
                        <a14:foregroundMark x1="67524" y1="50500" x2="67524" y2="50500"/>
                        <a14:foregroundMark x1="41408" y1="82333" x2="41408" y2="82333"/>
                        <a14:foregroundMark x1="36727" y1="55667" x2="36727" y2="55667"/>
                        <a14:foregroundMark x1="47981" y1="88500" x2="47981" y2="88500"/>
                        <a14:foregroundMark x1="43051" y1="87833" x2="43051" y2="87833"/>
                        <a14:foregroundMark x1="43837" y1="79167" x2="43837" y2="79167"/>
                        <a14:backgroundMark x1="22651" y1="33833" x2="97999" y2="36500"/>
                        <a14:backgroundMark x1="20757" y1="13500" x2="99678" y2="18833"/>
                        <a14:backgroundMark x1="50125" y1="88000" x2="50125" y2="88000"/>
                        <a14:backgroundMark x1="47767" y1="56333" x2="47767" y2="56333"/>
                        <a14:backgroundMark x1="51661" y1="57333" x2="51661" y2="57333"/>
                        <a14:backgroundMark x1="63523" y1="56833" x2="63523" y2="56833"/>
                        <a14:backgroundMark x1="71776" y1="57333" x2="71776" y2="57333"/>
                        <a14:backgroundMark x1="79814" y1="57333" x2="79814" y2="57333"/>
                        <a14:backgroundMark x1="68096" y1="58833" x2="68096" y2="58833"/>
                        <a14:backgroundMark x1="38728" y1="83833" x2="38728" y2="83833"/>
                        <a14:backgroundMark x1="55020" y1="84500" x2="55020" y2="84500"/>
                        <a14:backgroundMark x1="43658" y1="84500" x2="43658" y2="84500"/>
                        <a14:backgroundMark x1="43944" y1="83333" x2="43944" y2="83333"/>
                        <a14:backgroundMark x1="44016" y1="81667" x2="44016" y2="81667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015" y="6360612"/>
            <a:ext cx="1771648" cy="379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5165956"/>
            <a:ext cx="1435100" cy="14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1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1718" y1="8833" x2="15613" y2="84833"/>
                        <a14:foregroundMark x1="7360" y1="8333" x2="3430" y2="23500"/>
                        <a14:foregroundMark x1="2894" y1="29667" x2="1215" y2="52667"/>
                        <a14:foregroundMark x1="34155" y1="51000" x2="34155" y2="51000"/>
                        <a14:foregroundMark x1="40050" y1="50500" x2="40050" y2="50500"/>
                        <a14:foregroundMark x1="43408" y1="51000" x2="43408" y2="51000"/>
                        <a14:foregroundMark x1="46874" y1="51500" x2="46874" y2="51500"/>
                        <a14:foregroundMark x1="51125" y1="55167" x2="51125" y2="55167"/>
                        <a14:foregroundMark x1="54805" y1="54667" x2="54805" y2="54667"/>
                        <a14:foregroundMark x1="59378" y1="51000" x2="59378" y2="51000"/>
                        <a14:foregroundMark x1="62165" y1="52667" x2="62165" y2="52667"/>
                        <a14:foregroundMark x1="70418" y1="51500" x2="70418" y2="51500"/>
                        <a14:foregroundMark x1="75777" y1="51500" x2="75777" y2="51500"/>
                        <a14:foregroundMark x1="80136" y1="50500" x2="80136" y2="50500"/>
                        <a14:foregroundMark x1="83387" y1="51000" x2="83387" y2="51000"/>
                        <a14:foregroundMark x1="86495" y1="52667" x2="86495" y2="52667"/>
                        <a14:foregroundMark x1="90425" y1="52667" x2="90425" y2="52667"/>
                        <a14:foregroundMark x1="94212" y1="52667" x2="94212" y2="52667"/>
                        <a14:foregroundMark x1="98357" y1="61000" x2="98357" y2="61000"/>
                        <a14:foregroundMark x1="59593" y1="81833" x2="59593" y2="81833"/>
                        <a14:foregroundMark x1="57270" y1="84833" x2="57270" y2="84833"/>
                        <a14:foregroundMark x1="55020" y1="79667" x2="55020" y2="79667"/>
                        <a14:foregroundMark x1="52805" y1="79667" x2="52805" y2="79667"/>
                        <a14:foregroundMark x1="49661" y1="79667" x2="49661" y2="79667"/>
                        <a14:foregroundMark x1="47338" y1="83333" x2="47338" y2="83333"/>
                        <a14:foregroundMark x1="44194" y1="82833" x2="44194" y2="82833"/>
                        <a14:foregroundMark x1="39157" y1="82333" x2="39157" y2="82333"/>
                        <a14:foregroundMark x1="37156" y1="82333" x2="37156" y2="82333"/>
                        <a14:foregroundMark x1="67524" y1="50500" x2="67524" y2="50500"/>
                        <a14:foregroundMark x1="41408" y1="82333" x2="41408" y2="82333"/>
                        <a14:foregroundMark x1="36727" y1="55667" x2="36727" y2="55667"/>
                        <a14:foregroundMark x1="47981" y1="88500" x2="47981" y2="88500"/>
                        <a14:foregroundMark x1="43051" y1="87833" x2="43051" y2="87833"/>
                        <a14:foregroundMark x1="43837" y1="79167" x2="43837" y2="79167"/>
                        <a14:backgroundMark x1="22651" y1="33833" x2="97999" y2="36500"/>
                        <a14:backgroundMark x1="20757" y1="13500" x2="99678" y2="18833"/>
                        <a14:backgroundMark x1="50125" y1="88000" x2="50125" y2="88000"/>
                        <a14:backgroundMark x1="47767" y1="56333" x2="47767" y2="56333"/>
                        <a14:backgroundMark x1="51661" y1="57333" x2="51661" y2="57333"/>
                        <a14:backgroundMark x1="63523" y1="56833" x2="63523" y2="56833"/>
                        <a14:backgroundMark x1="71776" y1="57333" x2="71776" y2="57333"/>
                        <a14:backgroundMark x1="79814" y1="57333" x2="79814" y2="57333"/>
                        <a14:backgroundMark x1="68096" y1="58833" x2="68096" y2="58833"/>
                        <a14:backgroundMark x1="38728" y1="83833" x2="38728" y2="83833"/>
                        <a14:backgroundMark x1="55020" y1="84500" x2="55020" y2="84500"/>
                        <a14:backgroundMark x1="43658" y1="84500" x2="43658" y2="84500"/>
                        <a14:backgroundMark x1="43944" y1="83333" x2="43944" y2="83333"/>
                        <a14:backgroundMark x1="44016" y1="81667" x2="44016" y2="81667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56" y="6445136"/>
            <a:ext cx="1771648" cy="379774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5948424" y="6455578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83BC0B5-FB4C-4592-8062-E0CB1B505870}" type="slidenum">
              <a:rPr lang="en-NZ" sz="1350" smtClean="0">
                <a:solidFill>
                  <a:schemeClr val="bg1"/>
                </a:solidFill>
              </a:rPr>
              <a:t>‹#›</a:t>
            </a:fld>
            <a:endParaRPr lang="en-NZ" sz="135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" y="6474965"/>
            <a:ext cx="1593248" cy="3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b="1" i="0" kern="1200" spc="450" baseline="0">
          <a:solidFill>
            <a:schemeClr val="tx1">
              <a:lumMod val="75000"/>
              <a:lumOff val="25000"/>
            </a:schemeClr>
          </a:solidFill>
          <a:latin typeface="Libertad" panose="01000000000000000000" pitchFamily="50" charset="0"/>
          <a:ea typeface="+mj-ea"/>
          <a:cs typeface="Libertad" panose="01000000000000000000" pitchFamily="50" charset="0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E9685-DA75-4391-892A-C8324EBEA59E}" type="datetimeFigureOut">
              <a:rPr lang="en-NZ" smtClean="0"/>
              <a:t>3/07/2015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C458D-4839-4FB8-9D66-F57C0589AD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1184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t>7/3/2015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12344" b="12639"/>
          <a:stretch/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453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56" y="2972416"/>
            <a:ext cx="2594344" cy="971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32" y="2977456"/>
            <a:ext cx="4248353" cy="96643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67" y="-2597"/>
            <a:ext cx="12192000" cy="6845300"/>
          </a:xfrm>
          <a:prstGeom prst="rect">
            <a:avLst/>
          </a:prstGeom>
          <a:solidFill>
            <a:srgbClr val="000000">
              <a:alpha val="7411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8" name="Straight Connector 7"/>
          <p:cNvCxnSpPr/>
          <p:nvPr/>
        </p:nvCxnSpPr>
        <p:spPr>
          <a:xfrm>
            <a:off x="4017039" y="2972395"/>
            <a:ext cx="40544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872109" y="2967335"/>
            <a:ext cx="6473055" cy="923330"/>
            <a:chOff x="1348109" y="2967335"/>
            <a:chExt cx="6473055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1348109" y="2967335"/>
              <a:ext cx="64730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RAISING THE BAR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493034" y="3890665"/>
              <a:ext cx="40544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899593" y="2994761"/>
            <a:ext cx="102892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300" dirty="0" smtClean="0">
                <a:solidFill>
                  <a:schemeClr val="accent1"/>
                </a:solidFill>
                <a:latin typeface="Ainslie Ext Medium" panose="02000503020000020003" pitchFamily="50" charset="0"/>
              </a:rPr>
              <a:t>The case for Electronic Training – </a:t>
            </a:r>
            <a:r>
              <a:rPr lang="en-NZ" sz="2300" dirty="0" smtClean="0">
                <a:latin typeface="Ainslie Cond Light" panose="02000503020000020003" pitchFamily="50" charset="0"/>
              </a:rPr>
              <a:t>Technology’s place in the classroom</a:t>
            </a:r>
            <a:endParaRPr lang="en-NZ" sz="2300" dirty="0">
              <a:latin typeface="Ainslie Cond Light" panose="02000503020000020003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592" y="3529146"/>
            <a:ext cx="102892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300" dirty="0" smtClean="0">
                <a:solidFill>
                  <a:schemeClr val="accent1"/>
                </a:solidFill>
                <a:latin typeface="Ainslie Ext Medium" panose="02000503020000020003" pitchFamily="50" charset="0"/>
              </a:rPr>
              <a:t>Electronic Training – </a:t>
            </a:r>
            <a:r>
              <a:rPr lang="en-NZ" sz="2300" dirty="0" smtClean="0">
                <a:latin typeface="Ainslie Cond Light" panose="02000503020000020003" pitchFamily="50" charset="0"/>
              </a:rPr>
              <a:t>Strengths, obstacles and our experiences</a:t>
            </a:r>
            <a:endParaRPr lang="en-NZ" sz="2300" dirty="0">
              <a:latin typeface="Ainslie Cond Light" panose="02000503020000020003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4063531"/>
            <a:ext cx="102892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300" dirty="0" smtClean="0">
                <a:solidFill>
                  <a:schemeClr val="accent1"/>
                </a:solidFill>
                <a:latin typeface="Ainslie Ext Medium" panose="02000503020000020003" pitchFamily="50" charset="0"/>
              </a:rPr>
              <a:t>Taking Electronic Training Online – </a:t>
            </a:r>
            <a:r>
              <a:rPr lang="en-NZ" sz="2300" dirty="0" smtClean="0">
                <a:latin typeface="Ainslie Cond Light" panose="02000503020000020003" pitchFamily="50" charset="0"/>
              </a:rPr>
              <a:t>The case for ONLINE training</a:t>
            </a:r>
            <a:endParaRPr lang="en-NZ" sz="2300" dirty="0">
              <a:latin typeface="Ainslie Cond Light" panose="02000503020000020003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9592" y="4596111"/>
            <a:ext cx="102892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300" dirty="0" smtClean="0">
                <a:solidFill>
                  <a:schemeClr val="accent1"/>
                </a:solidFill>
                <a:latin typeface="Ainslie Ext Medium" panose="02000503020000020003" pitchFamily="50" charset="0"/>
              </a:rPr>
              <a:t>Online Training – </a:t>
            </a:r>
            <a:r>
              <a:rPr lang="en-NZ" sz="2300" dirty="0" smtClean="0">
                <a:latin typeface="Ainslie Cond Light" panose="02000503020000020003" pitchFamily="50" charset="0"/>
              </a:rPr>
              <a:t>Strengths, obstacles and our experiences</a:t>
            </a:r>
            <a:endParaRPr lang="en-NZ" sz="2300" dirty="0">
              <a:latin typeface="Ainslie Cond Light" panose="02000503020000020003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9592" y="5128691"/>
            <a:ext cx="102892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300" dirty="0" smtClean="0">
                <a:solidFill>
                  <a:schemeClr val="accent1"/>
                </a:solidFill>
                <a:latin typeface="Ainslie Ext Medium" panose="02000503020000020003" pitchFamily="50" charset="0"/>
              </a:rPr>
              <a:t>Questions – </a:t>
            </a:r>
            <a:r>
              <a:rPr lang="en-NZ" sz="2300" dirty="0" smtClean="0">
                <a:latin typeface="Ainslie Cond Light" panose="02000503020000020003" pitchFamily="50" charset="0"/>
              </a:rPr>
              <a:t>What do you think?</a:t>
            </a:r>
            <a:endParaRPr lang="en-NZ" sz="2300" dirty="0">
              <a:latin typeface="Ainslie Cond Light" panose="02000503020000020003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27" y="2257839"/>
            <a:ext cx="3271817" cy="33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776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-0.38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699"/>
            <a:ext cx="1217432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2699"/>
            <a:ext cx="12192000" cy="6858000"/>
          </a:xfrm>
          <a:prstGeom prst="rect">
            <a:avLst/>
          </a:prstGeom>
          <a:solidFill>
            <a:srgbClr val="000000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19430" y="2972395"/>
            <a:ext cx="60674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845228" y="2967335"/>
            <a:ext cx="8526822" cy="923330"/>
            <a:chOff x="321228" y="2967335"/>
            <a:chExt cx="8526822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321228" y="2967335"/>
              <a:ext cx="85268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ELECTRONIC LEARNING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495425" y="3890665"/>
              <a:ext cx="60674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985522" y="2564695"/>
            <a:ext cx="10246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latin typeface="Ainslie Cond Light" panose="02000503020000020003" pitchFamily="50" charset="0"/>
              </a:rPr>
              <a:t>The world is changing – learning has already evolved. 47 of the NZX 50 companies use e-learning</a:t>
            </a:r>
            <a:endParaRPr lang="en-NZ" sz="2000" dirty="0">
              <a:latin typeface="Ainslie Cond Light" panose="02000503020000020003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8901" y="3047033"/>
            <a:ext cx="493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latin typeface="Ainslie Cond Light" panose="02000503020000020003" pitchFamily="50" charset="0"/>
              </a:rPr>
              <a:t>Industries and companies are evolving quickly</a:t>
            </a:r>
            <a:endParaRPr lang="en-NZ" sz="2000" dirty="0">
              <a:latin typeface="Ainslie Cond Light" panose="02000503020000020003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6171" y="3521780"/>
            <a:ext cx="8518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latin typeface="Ainslie Cond Light" panose="02000503020000020003" pitchFamily="50" charset="0"/>
              </a:rPr>
              <a:t>In 2013 the number of smartphones in the world exceeded the number of humans</a:t>
            </a:r>
            <a:endParaRPr lang="en-NZ" sz="2000" dirty="0">
              <a:latin typeface="Ainslie Cond Light" panose="02000503020000020003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1843" y="3996527"/>
            <a:ext cx="6067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latin typeface="Ainslie Cond Light" panose="02000503020000020003" pitchFamily="50" charset="0"/>
              </a:rPr>
              <a:t>The average household has 5 internet connected devices</a:t>
            </a:r>
            <a:endParaRPr lang="en-NZ" sz="2000" dirty="0">
              <a:latin typeface="Ainslie Cond Light" panose="02000503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-0.38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45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1" cy="6845299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endParaRPr lang="en-US" sz="2800" dirty="0" smtClean="0">
              <a:latin typeface="Ainslie Cond Light" panose="02000503020000020003" pitchFamily="50" charset="0"/>
            </a:endParaRPr>
          </a:p>
          <a:p>
            <a:pPr lvl="2">
              <a:lnSpc>
                <a:spcPct val="150000"/>
              </a:lnSpc>
            </a:pPr>
            <a:endParaRPr lang="en-US" sz="2800" dirty="0">
              <a:latin typeface="Ainslie Cond Light" panose="02000503020000020003" pitchFamily="50" charset="0"/>
            </a:endParaRP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latin typeface="Ainslie Cond Light" panose="02000503020000020003" pitchFamily="50" charset="0"/>
              </a:rPr>
              <a:t>Personalized </a:t>
            </a:r>
            <a:r>
              <a:rPr lang="en-US" sz="2800" dirty="0">
                <a:latin typeface="Ainslie Cond Light" panose="02000503020000020003" pitchFamily="50" charset="0"/>
              </a:rPr>
              <a:t>learning – each person has their own window into the material</a:t>
            </a:r>
          </a:p>
          <a:p>
            <a:pPr lvl="2" algn="ctr">
              <a:lnSpc>
                <a:spcPct val="150000"/>
              </a:lnSpc>
            </a:pPr>
            <a:r>
              <a:rPr lang="en-US" sz="2800" dirty="0">
                <a:latin typeface="Ainslie Cond Light" panose="02000503020000020003" pitchFamily="50" charset="0"/>
              </a:rPr>
              <a:t>Flexibility and adaptability and extension of information</a:t>
            </a:r>
          </a:p>
          <a:p>
            <a:pPr lvl="2" algn="ctr">
              <a:lnSpc>
                <a:spcPct val="150000"/>
              </a:lnSpc>
            </a:pPr>
            <a:r>
              <a:rPr lang="en-US" sz="2800" dirty="0">
                <a:latin typeface="Ainslie Cond Light" panose="02000503020000020003" pitchFamily="50" charset="0"/>
              </a:rPr>
              <a:t>Speed (of navigation and analysis of information)</a:t>
            </a:r>
          </a:p>
          <a:p>
            <a:pPr lvl="2" algn="ctr">
              <a:lnSpc>
                <a:spcPct val="150000"/>
              </a:lnSpc>
            </a:pPr>
            <a:r>
              <a:rPr lang="en-US" sz="2800" dirty="0">
                <a:latin typeface="Ainslie Cond Light" panose="02000503020000020003" pitchFamily="50" charset="0"/>
              </a:rPr>
              <a:t>Testing methods – immersion in the information for testing</a:t>
            </a:r>
          </a:p>
          <a:p>
            <a:pPr lvl="2" algn="ctr">
              <a:lnSpc>
                <a:spcPct val="150000"/>
              </a:lnSpc>
            </a:pPr>
            <a:r>
              <a:rPr lang="en-US" sz="2800" dirty="0">
                <a:latin typeface="Ainslie Cond Light" panose="02000503020000020003" pitchFamily="50" charset="0"/>
              </a:rPr>
              <a:t>Multimedia</a:t>
            </a:r>
          </a:p>
          <a:p>
            <a:pPr lvl="2" algn="ctr">
              <a:lnSpc>
                <a:spcPct val="150000"/>
              </a:lnSpc>
            </a:pPr>
            <a:r>
              <a:rPr lang="en-US" sz="2800" dirty="0">
                <a:latin typeface="Ainslie Cond Light" panose="02000503020000020003" pitchFamily="50" charset="0"/>
              </a:rPr>
              <a:t>Data analysis (of results)</a:t>
            </a:r>
          </a:p>
          <a:p>
            <a:pPr algn="ctr">
              <a:lnSpc>
                <a:spcPct val="150000"/>
              </a:lnSpc>
            </a:pPr>
            <a:endParaRPr lang="en-NZ" sz="2800" dirty="0">
              <a:latin typeface="Ainslie Cond Light" panose="02000503020000020003" pitchFamily="5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3285" y="2967335"/>
            <a:ext cx="5667554" cy="923330"/>
            <a:chOff x="1716657" y="2967335"/>
            <a:chExt cx="5667554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2378750" y="2967335"/>
              <a:ext cx="44117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STRENGTHS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716657" y="3890665"/>
              <a:ext cx="566755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>
            <a:off x="3240657" y="2972395"/>
            <a:ext cx="56675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6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2.08333E-7 -0.38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5400"/>
            <a:ext cx="12190944" cy="688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5400"/>
            <a:ext cx="12192000" cy="6883400"/>
          </a:xfrm>
          <a:prstGeom prst="rect">
            <a:avLst/>
          </a:prstGeom>
          <a:solidFill>
            <a:srgbClr val="000000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Ainslie Cond Light" panose="02000503020000020003" pitchFamily="50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017039" y="2972395"/>
            <a:ext cx="40544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960964" y="2967335"/>
            <a:ext cx="4295343" cy="923330"/>
            <a:chOff x="2436964" y="2967335"/>
            <a:chExt cx="4295343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2436964" y="2967335"/>
              <a:ext cx="42953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OBSTACLES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493034" y="3890665"/>
              <a:ext cx="40544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557947" y="2691050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latin typeface="Ainslie Cond Light" panose="02000503020000020003" pitchFamily="50" charset="0"/>
              </a:rPr>
              <a:t>Technologically challenged</a:t>
            </a:r>
            <a:endParaRPr lang="en-NZ" sz="2000" dirty="0">
              <a:latin typeface="Ainslie Cond Light" panose="02000503020000020003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4439" y="3197021"/>
            <a:ext cx="11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latin typeface="Ainslie Cond Light" panose="02000503020000020003" pitchFamily="50" charset="0"/>
              </a:rPr>
              <a:t>Reliability</a:t>
            </a:r>
            <a:endParaRPr lang="en-NZ" sz="2000" dirty="0">
              <a:latin typeface="Ainslie Cond Light" panose="02000503020000020003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3889" y="3702992"/>
            <a:ext cx="3627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latin typeface="Ainslie Cond Light" panose="02000503020000020003" pitchFamily="50" charset="0"/>
              </a:rPr>
              <a:t>The material has to fit the method</a:t>
            </a:r>
            <a:endParaRPr lang="en-NZ" sz="2000" dirty="0">
              <a:latin typeface="Ainslie Cond Light" panose="02000503020000020003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6435" y="4208963"/>
            <a:ext cx="229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latin typeface="Ainslie Cond Light" panose="02000503020000020003" pitchFamily="50" charset="0"/>
              </a:rPr>
              <a:t>Loss of collaboration</a:t>
            </a:r>
            <a:endParaRPr lang="en-NZ" sz="2000" dirty="0">
              <a:latin typeface="Ainslie Cond Light" panose="02000503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-0.38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" y="0"/>
            <a:ext cx="12192001" cy="6870700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 smtClean="0">
                <a:latin typeface="Ainslie Cond Light" panose="02000503020000020003" pitchFamily="50" charset="0"/>
              </a:rPr>
              <a:t>August 2014 we began paperless training</a:t>
            </a:r>
          </a:p>
          <a:p>
            <a:pPr algn="ctr"/>
            <a:endParaRPr lang="en-NZ" sz="2800" dirty="0">
              <a:latin typeface="Ainslie Cond Light" panose="02000503020000020003" pitchFamily="50" charset="0"/>
            </a:endParaRPr>
          </a:p>
          <a:p>
            <a:pPr algn="ctr"/>
            <a:r>
              <a:rPr lang="en-NZ" sz="2800" dirty="0" smtClean="0">
                <a:latin typeface="Ainslie Cond Light" panose="02000503020000020003" pitchFamily="50" charset="0"/>
              </a:rPr>
              <a:t>We have trained over 750 people electronically – TC, TC-I, , STMS, WCTL and refreshers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335780" y="2972395"/>
            <a:ext cx="3467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288721" y="2967335"/>
            <a:ext cx="9614555" cy="923330"/>
            <a:chOff x="-222638" y="2967335"/>
            <a:chExt cx="9614555" cy="923330"/>
          </a:xfrm>
        </p:grpSpPr>
        <p:sp>
          <p:nvSpPr>
            <p:cNvPr id="10" name="TextBox 9"/>
            <p:cNvSpPr txBox="1"/>
            <p:nvPr/>
          </p:nvSpPr>
          <p:spPr>
            <a:xfrm>
              <a:off x="-222638" y="2967335"/>
              <a:ext cx="96145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WHAT WE’VE BEEN DOING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811780" y="3890665"/>
              <a:ext cx="34671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92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8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8305800" y="4673600"/>
            <a:ext cx="520700" cy="533400"/>
          </a:xfrm>
          <a:custGeom>
            <a:avLst/>
            <a:gdLst>
              <a:gd name="connsiteX0" fmla="*/ 38100 w 520700"/>
              <a:gd name="connsiteY0" fmla="*/ 0 h 533400"/>
              <a:gd name="connsiteX1" fmla="*/ 38100 w 520700"/>
              <a:gd name="connsiteY1" fmla="*/ 330200 h 533400"/>
              <a:gd name="connsiteX2" fmla="*/ 0 w 520700"/>
              <a:gd name="connsiteY2" fmla="*/ 533400 h 533400"/>
              <a:gd name="connsiteX3" fmla="*/ 431800 w 520700"/>
              <a:gd name="connsiteY3" fmla="*/ 457200 h 533400"/>
              <a:gd name="connsiteX4" fmla="*/ 520700 w 520700"/>
              <a:gd name="connsiteY4" fmla="*/ 12700 h 533400"/>
              <a:gd name="connsiteX5" fmla="*/ 38100 w 520700"/>
              <a:gd name="connsiteY5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0" h="533400">
                <a:moveTo>
                  <a:pt x="38100" y="0"/>
                </a:moveTo>
                <a:lnTo>
                  <a:pt x="38100" y="330200"/>
                </a:lnTo>
                <a:lnTo>
                  <a:pt x="0" y="533400"/>
                </a:lnTo>
                <a:lnTo>
                  <a:pt x="431800" y="457200"/>
                </a:lnTo>
                <a:lnTo>
                  <a:pt x="520700" y="12700"/>
                </a:lnTo>
                <a:lnTo>
                  <a:pt x="38100" y="0"/>
                </a:lnTo>
                <a:close/>
              </a:path>
            </a:pathLst>
          </a:custGeom>
          <a:solidFill>
            <a:srgbClr val="FF8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/>
          <p:cNvSpPr/>
          <p:nvPr/>
        </p:nvSpPr>
        <p:spPr>
          <a:xfrm>
            <a:off x="0" y="-13193"/>
            <a:ext cx="12192000" cy="6871193"/>
          </a:xfrm>
          <a:prstGeom prst="rect">
            <a:avLst/>
          </a:prstGeom>
          <a:solidFill>
            <a:srgbClr val="000000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Ainslie Cond Light" panose="02000503020000020003" pitchFamily="50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95700" y="2972395"/>
            <a:ext cx="4762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695700" y="2967335"/>
            <a:ext cx="4762500" cy="923330"/>
            <a:chOff x="2171700" y="2967335"/>
            <a:chExt cx="4762500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3125746" y="2967335"/>
              <a:ext cx="29177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ONLINE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171700" y="3890665"/>
              <a:ext cx="47625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337814" y="2404943"/>
            <a:ext cx="141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smtClean="0">
                <a:latin typeface="Ainslie Cond Light" panose="02000503020000020003" pitchFamily="50" charset="0"/>
              </a:rPr>
              <a:t>Flexibility </a:t>
            </a:r>
            <a:endParaRPr lang="en-NZ" sz="2400" dirty="0">
              <a:latin typeface="Ainslie Cond Light" panose="02000503020000020003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0841" y="3073196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smtClean="0">
                <a:latin typeface="Ainslie Cond Light" panose="02000503020000020003" pitchFamily="50" charset="0"/>
              </a:rPr>
              <a:t>Self-directed</a:t>
            </a:r>
            <a:endParaRPr lang="en-NZ" sz="2400" dirty="0">
              <a:latin typeface="Ainslie Cond Light" panose="02000503020000020003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9844" y="3710233"/>
            <a:ext cx="790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smtClean="0">
                <a:latin typeface="Ainslie Cond Light" panose="02000503020000020003" pitchFamily="50" charset="0"/>
              </a:rPr>
              <a:t>Geographically unconstrained – better nationwide consistency</a:t>
            </a:r>
            <a:endParaRPr lang="en-NZ" sz="2400" dirty="0">
              <a:latin typeface="Ainslie Cond Light" panose="02000503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2.5E-6 -0.38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" y="-12700"/>
            <a:ext cx="12188833" cy="6870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2700"/>
            <a:ext cx="12192000" cy="6870700"/>
          </a:xfrm>
          <a:prstGeom prst="rect">
            <a:avLst/>
          </a:prstGeom>
          <a:solidFill>
            <a:srgbClr val="000000">
              <a:alpha val="66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670300" y="2972395"/>
            <a:ext cx="4762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670300" y="2967335"/>
            <a:ext cx="4762500" cy="923330"/>
            <a:chOff x="2146300" y="2967335"/>
            <a:chExt cx="4762500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2436961" y="2967335"/>
              <a:ext cx="42953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OBSTACLES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146300" y="3890665"/>
              <a:ext cx="47625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679505" y="2129988"/>
            <a:ext cx="88582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600" dirty="0" smtClean="0">
                <a:latin typeface="Ainslie Cond Light" panose="02000503020000020003" pitchFamily="50" charset="0"/>
              </a:rPr>
              <a:t>Loss of the ‘human’ element</a:t>
            </a:r>
          </a:p>
          <a:p>
            <a:pPr algn="ctr">
              <a:lnSpc>
                <a:spcPct val="150000"/>
              </a:lnSpc>
            </a:pPr>
            <a:r>
              <a:rPr lang="en-NZ" sz="3600" dirty="0" smtClean="0">
                <a:latin typeface="Ainslie Cond Light" panose="02000503020000020003" pitchFamily="50" charset="0"/>
              </a:rPr>
              <a:t>Verification of identity</a:t>
            </a:r>
          </a:p>
          <a:p>
            <a:pPr algn="ctr">
              <a:lnSpc>
                <a:spcPct val="150000"/>
              </a:lnSpc>
            </a:pPr>
            <a:r>
              <a:rPr lang="en-NZ" sz="3600" dirty="0" smtClean="0">
                <a:latin typeface="Ainslie Cond Light" panose="02000503020000020003" pitchFamily="50" charset="0"/>
              </a:rPr>
              <a:t>Maintenance of quality and value</a:t>
            </a:r>
          </a:p>
          <a:p>
            <a:pPr algn="ctr">
              <a:lnSpc>
                <a:spcPct val="150000"/>
              </a:lnSpc>
            </a:pPr>
            <a:r>
              <a:rPr lang="en-NZ" sz="3600" dirty="0" smtClean="0">
                <a:latin typeface="Ainslie Cond Light" panose="02000503020000020003" pitchFamily="50" charset="0"/>
              </a:rPr>
              <a:t>Responsiveness – maintain the student-trainer connection</a:t>
            </a:r>
            <a:endParaRPr lang="en-NZ" sz="3600" dirty="0">
              <a:latin typeface="Ainslie Cond Light" panose="02000503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-0.38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0944" cy="6845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054" y="0"/>
            <a:ext cx="12191999" cy="6845300"/>
          </a:xfrm>
          <a:prstGeom prst="rect">
            <a:avLst/>
          </a:prstGeom>
          <a:solidFill>
            <a:srgbClr val="000000">
              <a:alpha val="69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79420" y="3334345"/>
            <a:ext cx="6134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942632" y="2967335"/>
            <a:ext cx="8332025" cy="923330"/>
            <a:chOff x="418632" y="2967335"/>
            <a:chExt cx="8332025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418632" y="2967335"/>
              <a:ext cx="83320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ONLINE TC REFRESHER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455420" y="3890665"/>
              <a:ext cx="61341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829778" y="2853539"/>
            <a:ext cx="4428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200" dirty="0" smtClean="0">
                <a:latin typeface="Ainslie Cond Light" panose="02000503020000020003" pitchFamily="50" charset="0"/>
              </a:rPr>
              <a:t>Trial 50 participants – June/July 2015</a:t>
            </a:r>
            <a:endParaRPr lang="en-NZ" sz="2200" dirty="0">
              <a:latin typeface="Ainslie Cond Light" panose="02000503020000020003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0682" y="3558971"/>
            <a:ext cx="3927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200" dirty="0" smtClean="0">
                <a:latin typeface="Ainslie Cond Light" panose="02000503020000020003" pitchFamily="50" charset="0"/>
              </a:rPr>
              <a:t>Course refinement – August 2015</a:t>
            </a:r>
            <a:endParaRPr lang="en-NZ" sz="2200" dirty="0">
              <a:latin typeface="Ainslie Cond Light" panose="02000503020000020003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1228" y="4064942"/>
            <a:ext cx="5734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200" dirty="0" smtClean="0">
                <a:latin typeface="Ainslie Cond Light" panose="02000503020000020003" pitchFamily="50" charset="0"/>
              </a:rPr>
              <a:t>Possible public launch – August/September 2015</a:t>
            </a:r>
            <a:endParaRPr lang="en-NZ" sz="2200" dirty="0">
              <a:latin typeface="Ainslie Cond Light" panose="02000503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-0.38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2700"/>
            <a:ext cx="12192000" cy="6870700"/>
          </a:xfrm>
          <a:prstGeom prst="rect">
            <a:avLst/>
          </a:prstGeom>
          <a:solidFill>
            <a:srgbClr val="000000">
              <a:alpha val="66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34819" y="2972395"/>
            <a:ext cx="4161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934819" y="2967335"/>
            <a:ext cx="4347665" cy="923330"/>
            <a:chOff x="2410819" y="2967335"/>
            <a:chExt cx="4347665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2410819" y="2967335"/>
              <a:ext cx="43476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5400" b="1" spc="600" dirty="0" smtClean="0">
                  <a:latin typeface="Libertad" panose="01000000000000000000" pitchFamily="50" charset="0"/>
                  <a:cs typeface="Libertad" panose="01000000000000000000" pitchFamily="50" charset="0"/>
                </a:rPr>
                <a:t>QUESTIONS</a:t>
              </a:r>
              <a:endParaRPr lang="en-NZ" b="1" spc="600" dirty="0">
                <a:latin typeface="Libertad" panose="01000000000000000000" pitchFamily="50" charset="0"/>
                <a:cs typeface="Libertad" panose="01000000000000000000" pitchFamily="50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410819" y="3890665"/>
              <a:ext cx="41614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74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Retrospect">
  <a:themeElements>
    <a:clrScheme name="Custom 14">
      <a:dk1>
        <a:sysClr val="windowText" lastClr="000000"/>
      </a:dk1>
      <a:lt1>
        <a:srgbClr val="F8F8FF"/>
      </a:lt1>
      <a:dk2>
        <a:srgbClr val="000000"/>
      </a:dk2>
      <a:lt2>
        <a:srgbClr val="F8F8FF"/>
      </a:lt2>
      <a:accent1>
        <a:srgbClr val="39FF14"/>
      </a:accent1>
      <a:accent2>
        <a:srgbClr val="000000"/>
      </a:accent2>
      <a:accent3>
        <a:srgbClr val="969696"/>
      </a:accent3>
      <a:accent4>
        <a:srgbClr val="8600AF"/>
      </a:accent4>
      <a:accent5>
        <a:srgbClr val="5F5F5F"/>
      </a:accent5>
      <a:accent6>
        <a:srgbClr val="5F5F5F"/>
      </a:accent6>
      <a:hlink>
        <a:srgbClr val="5F5F5F"/>
      </a:hlink>
      <a:folHlink>
        <a:srgbClr val="919191"/>
      </a:folHlink>
    </a:clrScheme>
    <a:fontScheme name="Custom 1">
      <a:majorFont>
        <a:latin typeface="libertad"/>
        <a:ea typeface=""/>
        <a:cs typeface=""/>
      </a:majorFont>
      <a:minorFont>
        <a:latin typeface="Ainslie Cond Light"/>
        <a:ea typeface=""/>
        <a:cs typeface="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39FF14"/>
      </a:accent1>
      <a:accent2>
        <a:srgbClr val="B2B2B2"/>
      </a:accent2>
      <a:accent3>
        <a:srgbClr val="969696"/>
      </a:accent3>
      <a:accent4>
        <a:srgbClr val="8600AF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Main Event">
  <a:themeElements>
    <a:clrScheme name="Custom 17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600AF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C2165E-1FC7-4153-8962-294A85686E2A}"/>
</file>

<file path=customXml/itemProps2.xml><?xml version="1.0" encoding="utf-8"?>
<ds:datastoreItem xmlns:ds="http://schemas.openxmlformats.org/officeDocument/2006/customXml" ds:itemID="{4F9374AC-E59E-47EC-800A-369F34A8C792}"/>
</file>

<file path=customXml/itemProps3.xml><?xml version="1.0" encoding="utf-8"?>
<ds:datastoreItem xmlns:ds="http://schemas.openxmlformats.org/officeDocument/2006/customXml" ds:itemID="{E4A9D27F-2631-4B97-AF8C-09977DE7B4A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3616</TotalTime>
  <Words>538</Words>
  <Application>Microsoft Office PowerPoint</Application>
  <PresentationFormat>Widescreen</PresentationFormat>
  <Paragraphs>94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Ainslie Cond Light</vt:lpstr>
      <vt:lpstr>Ainslie Ext Medium</vt:lpstr>
      <vt:lpstr>Arial</vt:lpstr>
      <vt:lpstr>Calibri</vt:lpstr>
      <vt:lpstr>Calibri Light</vt:lpstr>
      <vt:lpstr>Impact</vt:lpstr>
      <vt:lpstr>Libertad</vt:lpstr>
      <vt:lpstr>Libertad</vt:lpstr>
      <vt:lpstr>Retrospect</vt:lpstr>
      <vt:lpstr>Office Theme</vt:lpstr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Tilton</dc:creator>
  <cp:lastModifiedBy>Marius Van Der Merwe</cp:lastModifiedBy>
  <cp:revision>79</cp:revision>
  <cp:lastPrinted>2014-07-29T08:48:21Z</cp:lastPrinted>
  <dcterms:created xsi:type="dcterms:W3CDTF">2014-07-19T00:13:39Z</dcterms:created>
  <dcterms:modified xsi:type="dcterms:W3CDTF">2015-07-02T22:16:45Z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</Properties>
</file>