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Lst>
  <p:notesMasterIdLst>
    <p:notesMasterId r:id="rId14"/>
  </p:notesMasterIdLst>
  <p:sldIdLst>
    <p:sldId id="260" r:id="rId3"/>
    <p:sldId id="263" r:id="rId4"/>
    <p:sldId id="261" r:id="rId5"/>
    <p:sldId id="262" r:id="rId6"/>
    <p:sldId id="264" r:id="rId7"/>
    <p:sldId id="265" r:id="rId8"/>
    <p:sldId id="270" r:id="rId9"/>
    <p:sldId id="267" r:id="rId10"/>
    <p:sldId id="271" r:id="rId11"/>
    <p:sldId id="266" r:id="rId12"/>
    <p:sldId id="268" r:id="rId13"/>
  </p:sldIdLst>
  <p:sldSz cx="9144000" cy="6858000" type="screen4x3"/>
  <p:notesSz cx="7099300" cy="10234613"/>
  <p:defaultTextStyle>
    <a:defPPr>
      <a:defRPr lang="en-NZ"/>
    </a:defPPr>
    <a:lvl1pPr algn="l" rtl="0" eaLnBrk="0" fontAlgn="base" hangingPunct="0">
      <a:spcBef>
        <a:spcPct val="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000" kern="1200">
        <a:solidFill>
          <a:schemeClr val="tx1"/>
        </a:solidFill>
        <a:latin typeface="Arial" pitchFamily="34" charset="0"/>
        <a:ea typeface="+mn-ea"/>
        <a:cs typeface="Arial" pitchFamily="34" charset="0"/>
      </a:defRPr>
    </a:lvl6pPr>
    <a:lvl7pPr marL="2743200" algn="l" defTabSz="914400" rtl="0" eaLnBrk="1" latinLnBrk="0" hangingPunct="1">
      <a:defRPr sz="1000" kern="1200">
        <a:solidFill>
          <a:schemeClr val="tx1"/>
        </a:solidFill>
        <a:latin typeface="Arial" pitchFamily="34" charset="0"/>
        <a:ea typeface="+mn-ea"/>
        <a:cs typeface="Arial" pitchFamily="34" charset="0"/>
      </a:defRPr>
    </a:lvl7pPr>
    <a:lvl8pPr marL="3200400" algn="l" defTabSz="914400" rtl="0" eaLnBrk="1" latinLnBrk="0" hangingPunct="1">
      <a:defRPr sz="1000" kern="1200">
        <a:solidFill>
          <a:schemeClr val="tx1"/>
        </a:solidFill>
        <a:latin typeface="Arial" pitchFamily="34" charset="0"/>
        <a:ea typeface="+mn-ea"/>
        <a:cs typeface="Arial" pitchFamily="34" charset="0"/>
      </a:defRPr>
    </a:lvl8pPr>
    <a:lvl9pPr marL="3657600" algn="l" defTabSz="914400" rtl="0" eaLnBrk="1" latinLnBrk="0" hangingPunct="1">
      <a:defRPr sz="1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B40A"/>
    <a:srgbClr val="FFC000"/>
    <a:srgbClr val="005D7E"/>
    <a:srgbClr val="0070C0"/>
    <a:srgbClr val="00B9FA"/>
    <a:srgbClr val="00A7E2"/>
    <a:srgbClr val="05BEFF"/>
    <a:srgbClr val="37CBFF"/>
    <a:srgbClr val="008BBC"/>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98" autoAdjust="0"/>
  </p:normalViewPr>
  <p:slideViewPr>
    <p:cSldViewPr snapToGrid="0">
      <p:cViewPr>
        <p:scale>
          <a:sx n="100" d="100"/>
          <a:sy n="100" d="100"/>
        </p:scale>
        <p:origin x="-564" y="38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NZ"/>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4AF4157-4B5E-4779-828E-0B1E960D8FD3}" type="datetimeFigureOut">
              <a:rPr lang="en-NZ" smtClean="0"/>
              <a:t>1/07/2015</a:t>
            </a:fld>
            <a:endParaRPr lang="en-NZ"/>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NZ"/>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NZ"/>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11C1F85-6E1D-41C6-B382-3F26713BF0B7}" type="slidenum">
              <a:rPr lang="en-NZ" smtClean="0"/>
              <a:t>‹#›</a:t>
            </a:fld>
            <a:endParaRPr lang="en-NZ"/>
          </a:p>
        </p:txBody>
      </p:sp>
    </p:spTree>
    <p:extLst>
      <p:ext uri="{BB962C8B-B14F-4D97-AF65-F5344CB8AC3E}">
        <p14:creationId xmlns:p14="http://schemas.microsoft.com/office/powerpoint/2010/main" val="184468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Afternoon Ladies and Gents, my name is Darren Wu and I am a traffic engineer working at</a:t>
            </a:r>
            <a:r>
              <a:rPr lang="en-NZ" baseline="0" dirty="0" smtClean="0"/>
              <a:t> Beca based in Auckland. I have been working for almost nine years now work since </a:t>
            </a:r>
            <a:r>
              <a:rPr lang="en-NZ" baseline="0" dirty="0" err="1" smtClean="0"/>
              <a:t>uni</a:t>
            </a:r>
            <a:r>
              <a:rPr lang="en-NZ" baseline="0" dirty="0" smtClean="0"/>
              <a:t> I’ve been quite heavily involved in traffic management during this time. Whilst my experience fails to compare against many of you in the room I’d like to think that I am genuinely in a position to be able to reflect on this industry and share an opinion or 2 about where it needs to head.  So, w</a:t>
            </a:r>
            <a:r>
              <a:rPr lang="en-NZ" dirty="0" smtClean="0"/>
              <a:t>hen </a:t>
            </a:r>
            <a:r>
              <a:rPr lang="en-NZ" dirty="0" smtClean="0"/>
              <a:t>I saw</a:t>
            </a:r>
            <a:r>
              <a:rPr lang="en-NZ" baseline="0" dirty="0" smtClean="0"/>
              <a:t> the theme for this year’s conference of ‘</a:t>
            </a:r>
            <a:r>
              <a:rPr lang="en-NZ" dirty="0" smtClean="0"/>
              <a:t>Raising the bar,’ I thought it was fitting to acknowledge</a:t>
            </a:r>
            <a:r>
              <a:rPr lang="en-NZ" baseline="0" dirty="0" smtClean="0"/>
              <a:t> and talk about the changing environments in which we conduct Traffic </a:t>
            </a:r>
            <a:r>
              <a:rPr lang="en-NZ" baseline="0" dirty="0" smtClean="0"/>
              <a:t>Management and how we can work smarter.</a:t>
            </a:r>
            <a:endParaRPr lang="en-NZ" dirty="0" smtClean="0"/>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1</a:t>
            </a:fld>
            <a:endParaRPr lang="en-NZ"/>
          </a:p>
        </p:txBody>
      </p:sp>
    </p:spTree>
    <p:extLst>
      <p:ext uri="{BB962C8B-B14F-4D97-AF65-F5344CB8AC3E}">
        <p14:creationId xmlns:p14="http://schemas.microsoft.com/office/powerpoint/2010/main" val="91966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20" indent="-247620">
              <a:buAutoNum type="arabicPeriod"/>
            </a:pPr>
            <a:r>
              <a:rPr lang="en-NZ" dirty="0" smtClean="0"/>
              <a:t>Programme Efficiencies</a:t>
            </a:r>
          </a:p>
          <a:p>
            <a:pPr marL="247620" indent="-247620">
              <a:buAutoNum type="arabicPeriod"/>
            </a:pPr>
            <a:r>
              <a:rPr lang="en-NZ" dirty="0" smtClean="0"/>
              <a:t>Positive Stakeholder Management</a:t>
            </a:r>
          </a:p>
          <a:p>
            <a:pPr marL="247620" indent="-247620">
              <a:buAutoNum type="arabicPeriod"/>
            </a:pPr>
            <a:r>
              <a:rPr lang="en-NZ" dirty="0" smtClean="0"/>
              <a:t>Safety</a:t>
            </a:r>
            <a:r>
              <a:rPr lang="en-NZ" baseline="0" dirty="0" smtClean="0"/>
              <a:t> and Wellbeing</a:t>
            </a:r>
          </a:p>
          <a:p>
            <a:pPr marL="247620" indent="-247620">
              <a:buAutoNum type="arabicPeriod"/>
            </a:pPr>
            <a:r>
              <a:rPr lang="en-NZ" baseline="0" dirty="0" smtClean="0"/>
              <a:t>Cost</a:t>
            </a:r>
          </a:p>
          <a:p>
            <a:pPr marL="247620" indent="-247620">
              <a:buAutoNum type="arabicPeriod"/>
            </a:pPr>
            <a:r>
              <a:rPr lang="en-NZ" baseline="0" dirty="0" smtClean="0"/>
              <a:t>Risk Management</a:t>
            </a:r>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10</a:t>
            </a:fld>
            <a:endParaRPr lang="en-NZ"/>
          </a:p>
        </p:txBody>
      </p:sp>
    </p:spTree>
    <p:extLst>
      <p:ext uri="{BB962C8B-B14F-4D97-AF65-F5344CB8AC3E}">
        <p14:creationId xmlns:p14="http://schemas.microsoft.com/office/powerpoint/2010/main" val="88178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500" dirty="0"/>
              <a:t>Q1(to AT) – </a:t>
            </a:r>
            <a:r>
              <a:rPr lang="en-NZ" sz="1500" i="1" dirty="0"/>
              <a:t>Having been in the industry for a while what have you noticed over the years about the change in environment in which we work in?</a:t>
            </a:r>
          </a:p>
          <a:p>
            <a:endParaRPr lang="en-NZ" sz="1100" i="1" dirty="0"/>
          </a:p>
          <a:p>
            <a:r>
              <a:rPr lang="en-NZ" sz="1300" i="1" dirty="0">
                <a:solidFill>
                  <a:srgbClr val="0070C0"/>
                </a:solidFill>
              </a:rPr>
              <a:t>Suggested components for answer: Stakeholders are more vocal than ever, this drives greater risk if TM is not well planned or communicated. We are working in busier conditions meaning there are greater sensitivities by any disruption due to TM. </a:t>
            </a:r>
            <a:endParaRPr lang="en-NZ" i="1" dirty="0">
              <a:solidFill>
                <a:srgbClr val="0070C0"/>
              </a:solidFill>
            </a:endParaRPr>
          </a:p>
          <a:p>
            <a:endParaRPr lang="en-NZ" dirty="0"/>
          </a:p>
          <a:p>
            <a:r>
              <a:rPr lang="en-NZ" sz="1500" dirty="0"/>
              <a:t>Q2 (to AMA) – </a:t>
            </a:r>
            <a:r>
              <a:rPr lang="en-NZ" sz="1500" i="1" dirty="0"/>
              <a:t>As someone who has a more holistic view of traffic management activities across a road network, what do you see as the key areas of improvement for our industry?</a:t>
            </a:r>
          </a:p>
          <a:p>
            <a:endParaRPr lang="en-NZ" sz="1100" i="1" dirty="0"/>
          </a:p>
          <a:p>
            <a:r>
              <a:rPr lang="en-NZ" sz="1300" i="1" dirty="0">
                <a:solidFill>
                  <a:srgbClr val="0070C0"/>
                </a:solidFill>
              </a:rPr>
              <a:t>Suggested components for answer: Time for preparation needs to start earlier, there needs to be more consideration of the holistic impacts (impacts and use of neighbouring networks, times of the day, stakeholder consideration, network operational performance), there needs to be more collaboration (working with Operation Centres, adjacent projects etc..), </a:t>
            </a:r>
            <a:endParaRPr lang="en-NZ" sz="1700" dirty="0"/>
          </a:p>
          <a:p>
            <a:endParaRPr lang="en-NZ" dirty="0"/>
          </a:p>
          <a:p>
            <a:r>
              <a:rPr lang="en-NZ" sz="1500" dirty="0"/>
              <a:t>Q3 (to Fletchers) –  </a:t>
            </a:r>
            <a:r>
              <a:rPr lang="en-NZ" sz="1500" i="1" dirty="0"/>
              <a:t>Do you see The Smarter Way Challenge as something that would add value to what you do? And how do you think it could be applied?</a:t>
            </a:r>
          </a:p>
          <a:p>
            <a:endParaRPr lang="en-NZ" sz="1300" i="1" dirty="0"/>
          </a:p>
          <a:p>
            <a:r>
              <a:rPr lang="en-NZ" sz="1300" i="1" dirty="0">
                <a:solidFill>
                  <a:srgbClr val="0070C0"/>
                </a:solidFill>
              </a:rPr>
              <a:t>Suggested components for answer: Acknowledge some of the challenges of time pressure which often pushes the industry to do TM in the basic process. The Smarter Way may not be easy to adopt but it is clear in terms of the value that it can add and the industry needs to continue to progressively aim towards hitting the raised bar.</a:t>
            </a:r>
            <a:endParaRPr lang="en-NZ" sz="1700" dirty="0"/>
          </a:p>
          <a:p>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11</a:t>
            </a:fld>
            <a:endParaRPr lang="en-NZ"/>
          </a:p>
        </p:txBody>
      </p:sp>
    </p:spTree>
    <p:extLst>
      <p:ext uri="{BB962C8B-B14F-4D97-AF65-F5344CB8AC3E}">
        <p14:creationId xmlns:p14="http://schemas.microsoft.com/office/powerpoint/2010/main" val="113858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would like to start this presentation by building a picture of the increased complexity in our work environments. From our national census data,</a:t>
            </a:r>
            <a:r>
              <a:rPr lang="en-NZ" baseline="0" dirty="0" smtClean="0"/>
              <a:t> I first took a look at the change in motor vehicle ownership per household between 2001 and 2013. And what was surprising with the results was not only were the number of vehicles in NZ generally increasing but households on average are owning more cars than ever before.</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2</a:t>
            </a:fld>
            <a:endParaRPr lang="en-NZ"/>
          </a:p>
        </p:txBody>
      </p:sp>
    </p:spTree>
    <p:extLst>
      <p:ext uri="{BB962C8B-B14F-4D97-AF65-F5344CB8AC3E}">
        <p14:creationId xmlns:p14="http://schemas.microsoft.com/office/powerpoint/2010/main" val="2853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With respect population numbers, many of the key centres around NZ are observing healthy increases</a:t>
            </a:r>
            <a:r>
              <a:rPr lang="en-NZ" baseline="0" dirty="0" smtClean="0"/>
              <a:t> and the</a:t>
            </a:r>
            <a:r>
              <a:rPr lang="en-NZ" dirty="0" smtClean="0"/>
              <a:t> same goes with vehicle volumes</a:t>
            </a:r>
            <a:r>
              <a:rPr lang="en-NZ" baseline="0" dirty="0" smtClean="0"/>
              <a:t> or trips on roads. What this all means is that we are dealing with busier roads and with more people across the board. And you don’t need to be a statistician draw the conclusion that the trend will continue to go upwards. </a:t>
            </a:r>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3</a:t>
            </a:fld>
            <a:endParaRPr lang="en-NZ"/>
          </a:p>
        </p:txBody>
      </p:sp>
    </p:spTree>
    <p:extLst>
      <p:ext uri="{BB962C8B-B14F-4D97-AF65-F5344CB8AC3E}">
        <p14:creationId xmlns:p14="http://schemas.microsoft.com/office/powerpoint/2010/main" val="276456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With</a:t>
            </a:r>
            <a:r>
              <a:rPr lang="en-NZ" baseline="0" dirty="0" smtClean="0"/>
              <a:t> the changing conditions, our approach and focuses have also had to adjust and this has been evident across the board.</a:t>
            </a:r>
          </a:p>
          <a:p>
            <a:endParaRPr lang="en-NZ" baseline="0" dirty="0" smtClean="0"/>
          </a:p>
          <a:p>
            <a:pPr marL="247620" indent="-247620">
              <a:buAutoNum type="arabicPeriod"/>
            </a:pPr>
            <a:r>
              <a:rPr lang="en-NZ" baseline="0" dirty="0" smtClean="0"/>
              <a:t>The Transport Agency quotes putting customers at the heart of their business and supporting safer journeys. </a:t>
            </a:r>
          </a:p>
          <a:p>
            <a:pPr marL="247620" indent="-247620">
              <a:buAutoNum type="arabicPeriod"/>
            </a:pPr>
            <a:r>
              <a:rPr lang="en-NZ" baseline="0" dirty="0" smtClean="0"/>
              <a:t>Safer Journeys being an actual nationwide campaign promotes things like innovation and education and information to achieve safer outcomes in design and operation.</a:t>
            </a:r>
          </a:p>
          <a:p>
            <a:pPr marL="247620" indent="-247620">
              <a:buAutoNum type="arabicPeriod"/>
            </a:pPr>
            <a:r>
              <a:rPr lang="en-NZ" baseline="0" dirty="0" smtClean="0"/>
              <a:t>In Wellington, I was interested to spot 3 key objectives they had listed. With safety well presented, my attention was towards the effective utilisation of the transport corridor.</a:t>
            </a:r>
          </a:p>
          <a:p>
            <a:pPr marL="247620" indent="-247620">
              <a:buAutoNum type="arabicPeriod"/>
            </a:pPr>
            <a:r>
              <a:rPr lang="en-NZ" baseline="0" dirty="0" smtClean="0"/>
              <a:t>And how could we forget about </a:t>
            </a:r>
            <a:r>
              <a:rPr lang="en-NZ" baseline="0" dirty="0" err="1" smtClean="0"/>
              <a:t>CoPTTM</a:t>
            </a:r>
            <a:r>
              <a:rPr lang="en-NZ" baseline="0" dirty="0" smtClean="0"/>
              <a:t> which does focus a lot more on how TM is implemented but nonetheless highlights the need for consistency, safety and clarity.</a:t>
            </a:r>
          </a:p>
          <a:p>
            <a:pPr marL="247620" indent="-247620">
              <a:buAutoNum type="arabicPeriod"/>
            </a:pPr>
            <a:endParaRPr lang="en-NZ" baseline="0" dirty="0" smtClean="0"/>
          </a:p>
          <a:p>
            <a:r>
              <a:rPr lang="en-NZ" baseline="0" dirty="0" smtClean="0"/>
              <a:t>If we just pause and collate all of this together, you start to actually see an acknowledgement of the increasingly challenging environments across the </a:t>
            </a:r>
            <a:r>
              <a:rPr lang="en-NZ" baseline="0" dirty="0" err="1" smtClean="0"/>
              <a:t>regulatories</a:t>
            </a:r>
            <a:r>
              <a:rPr lang="en-NZ" baseline="0" dirty="0" smtClean="0"/>
              <a:t> and authorities.</a:t>
            </a:r>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4</a:t>
            </a:fld>
            <a:endParaRPr lang="en-NZ"/>
          </a:p>
        </p:txBody>
      </p:sp>
    </p:spTree>
    <p:extLst>
      <p:ext uri="{BB962C8B-B14F-4D97-AF65-F5344CB8AC3E}">
        <p14:creationId xmlns:p14="http://schemas.microsoft.com/office/powerpoint/2010/main" val="129943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a:t>
            </a:r>
            <a:r>
              <a:rPr lang="en-NZ" baseline="0" dirty="0" smtClean="0"/>
              <a:t> I conclude this picture of increasingly complex environments, it is only fitting that we look ahead. The world is changing rapidly and our industry is not excused from it. What will it bring and how will it affect what we do? As technology, society and infrastructure changes we will need to also.</a:t>
            </a:r>
          </a:p>
          <a:p>
            <a:endParaRPr lang="en-NZ" baseline="0" dirty="0" smtClean="0"/>
          </a:p>
          <a:p>
            <a:r>
              <a:rPr lang="en-NZ" baseline="0" dirty="0" smtClean="0"/>
              <a:t>The picture on the side shows something Beca has actively been involved in by using </a:t>
            </a:r>
            <a:r>
              <a:rPr lang="en-NZ" baseline="0" dirty="0" err="1" smtClean="0"/>
              <a:t>bluetooth</a:t>
            </a:r>
            <a:r>
              <a:rPr lang="en-NZ" baseline="0" dirty="0" smtClean="0"/>
              <a:t> </a:t>
            </a:r>
            <a:r>
              <a:rPr lang="en-NZ" baseline="0" dirty="0" err="1" smtClean="0"/>
              <a:t>bliptrackers</a:t>
            </a:r>
            <a:r>
              <a:rPr lang="en-NZ" baseline="0" dirty="0" smtClean="0"/>
              <a:t> to monitor </a:t>
            </a:r>
            <a:r>
              <a:rPr lang="en-NZ" baseline="0" dirty="0" err="1" smtClean="0"/>
              <a:t>realtime</a:t>
            </a:r>
            <a:r>
              <a:rPr lang="en-NZ" baseline="0" dirty="0" smtClean="0"/>
              <a:t> journey information. Easy to use apps then provides this information directly to the palm of motorists hands. And this is only one small example of what is out there.</a:t>
            </a:r>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5</a:t>
            </a:fld>
            <a:endParaRPr lang="en-NZ"/>
          </a:p>
        </p:txBody>
      </p:sp>
    </p:spTree>
    <p:extLst>
      <p:ext uri="{BB962C8B-B14F-4D97-AF65-F5344CB8AC3E}">
        <p14:creationId xmlns:p14="http://schemas.microsoft.com/office/powerpoint/2010/main" val="27903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100" dirty="0"/>
          </a:p>
          <a:p>
            <a:r>
              <a:rPr lang="en-NZ" sz="1100" dirty="0"/>
              <a:t>So if I were to simplify it, this would be how most of our industry operates… Based on the construction requirements, TMPs will be developed and then implemented to allow for the work to happen. Whilst we are in most cases achieving compliance there are a few curly ones every now and then like this one which sparked a bit of a humorous swipe from a local paper about the number of cones used. </a:t>
            </a:r>
          </a:p>
          <a:p>
            <a:endParaRPr lang="en-NZ" sz="1100" dirty="0"/>
          </a:p>
          <a:p>
            <a:r>
              <a:rPr lang="en-NZ" sz="1100" dirty="0"/>
              <a:t>More importantly though, whilst the step process above achieves compliance the increasingly complex environment has </a:t>
            </a:r>
            <a:r>
              <a:rPr lang="en-NZ" sz="1100" dirty="0" err="1"/>
              <a:t>raisied</a:t>
            </a:r>
            <a:r>
              <a:rPr lang="en-NZ" sz="1100" dirty="0"/>
              <a:t> the bar and challenges us all in terms of what we should be aiming for. I believe the bulls-eye has changed which means many of us are only hitting the periphery of what could be achieved.</a:t>
            </a:r>
          </a:p>
        </p:txBody>
      </p:sp>
      <p:sp>
        <p:nvSpPr>
          <p:cNvPr id="4" name="Slide Number Placeholder 3"/>
          <p:cNvSpPr>
            <a:spLocks noGrp="1"/>
          </p:cNvSpPr>
          <p:nvPr>
            <p:ph type="sldNum" sz="quarter" idx="10"/>
          </p:nvPr>
        </p:nvSpPr>
        <p:spPr/>
        <p:txBody>
          <a:bodyPr/>
          <a:lstStyle/>
          <a:p>
            <a:fld id="{911C1F85-6E1D-41C6-B382-3F26713BF0B7}" type="slidenum">
              <a:rPr lang="en-NZ" smtClean="0"/>
              <a:t>6</a:t>
            </a:fld>
            <a:endParaRPr lang="en-NZ"/>
          </a:p>
        </p:txBody>
      </p:sp>
    </p:spTree>
    <p:extLst>
      <p:ext uri="{BB962C8B-B14F-4D97-AF65-F5344CB8AC3E}">
        <p14:creationId xmlns:p14="http://schemas.microsoft.com/office/powerpoint/2010/main" val="221953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dirty="0" smtClean="0"/>
              <a:t>SH1 SB </a:t>
            </a:r>
            <a:r>
              <a:rPr lang="en-NZ" dirty="0" err="1" smtClean="0"/>
              <a:t>Ohinewai</a:t>
            </a:r>
            <a:r>
              <a:rPr lang="en-NZ" dirty="0" smtClean="0"/>
              <a:t> to </a:t>
            </a:r>
            <a:r>
              <a:rPr lang="en-NZ" dirty="0" err="1" smtClean="0"/>
              <a:t>Taupiri</a:t>
            </a:r>
            <a:endParaRPr lang="en-NZ" dirty="0" smtClean="0"/>
          </a:p>
          <a:p>
            <a:endParaRPr lang="en-NZ" dirty="0" smtClean="0"/>
          </a:p>
          <a:p>
            <a:r>
              <a:rPr lang="en-NZ" dirty="0" smtClean="0"/>
              <a:t>Average journey – 17mins </a:t>
            </a:r>
            <a:r>
              <a:rPr lang="en-NZ" dirty="0" err="1" smtClean="0"/>
              <a:t>ish</a:t>
            </a:r>
            <a:endParaRPr lang="en-NZ" dirty="0" smtClean="0"/>
          </a:p>
          <a:p>
            <a:r>
              <a:rPr lang="en-NZ" dirty="0" smtClean="0"/>
              <a:t>Delayed journey</a:t>
            </a:r>
            <a:r>
              <a:rPr lang="en-NZ" baseline="0" dirty="0" smtClean="0"/>
              <a:t> time up to 70mins (+50mins)</a:t>
            </a:r>
          </a:p>
          <a:p>
            <a:endParaRPr lang="en-NZ" baseline="0" dirty="0" smtClean="0"/>
          </a:p>
          <a:p>
            <a:r>
              <a:rPr lang="en-NZ" baseline="0" dirty="0" smtClean="0"/>
              <a:t>10am build up stop at 3pm.</a:t>
            </a:r>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7</a:t>
            </a:fld>
            <a:endParaRPr lang="en-NZ"/>
          </a:p>
        </p:txBody>
      </p:sp>
    </p:spTree>
    <p:extLst>
      <p:ext uri="{BB962C8B-B14F-4D97-AF65-F5344CB8AC3E}">
        <p14:creationId xmlns:p14="http://schemas.microsoft.com/office/powerpoint/2010/main" val="187475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20" indent="-247620">
              <a:buAutoNum type="arabicPeriod"/>
            </a:pPr>
            <a:r>
              <a:rPr lang="en-NZ" baseline="0" dirty="0" smtClean="0"/>
              <a:t>Old process needs to be made </a:t>
            </a:r>
            <a:r>
              <a:rPr lang="en-NZ" baseline="0" dirty="0" err="1" smtClean="0"/>
              <a:t>scondary</a:t>
            </a:r>
            <a:r>
              <a:rPr lang="en-NZ" baseline="0" dirty="0" smtClean="0"/>
              <a:t>;</a:t>
            </a:r>
          </a:p>
          <a:p>
            <a:pPr marL="247620" indent="-247620">
              <a:buAutoNum type="arabicPeriod"/>
            </a:pPr>
            <a:r>
              <a:rPr lang="en-NZ" baseline="0" dirty="0" smtClean="0"/>
              <a:t>TM Objectives made as #1</a:t>
            </a:r>
          </a:p>
          <a:p>
            <a:pPr marL="247620" indent="-247620">
              <a:buAutoNum type="arabicPeriod"/>
            </a:pPr>
            <a:r>
              <a:rPr lang="en-NZ" baseline="0" dirty="0" smtClean="0"/>
              <a:t>Close the road from construction requirements directly connecting with TMP and take the smarter way detour</a:t>
            </a:r>
          </a:p>
          <a:p>
            <a:pPr marL="247620" indent="-247620">
              <a:buAutoNum type="arabicPeriod"/>
            </a:pPr>
            <a:r>
              <a:rPr lang="en-NZ" baseline="0" dirty="0" smtClean="0"/>
              <a:t>Then we are realigning to target this bulls-eye better</a:t>
            </a:r>
          </a:p>
          <a:p>
            <a:pPr marL="247620" indent="-247620">
              <a:buAutoNum type="arabicPeriod"/>
            </a:pPr>
            <a:r>
              <a:rPr lang="en-NZ" baseline="0" dirty="0" smtClean="0"/>
              <a:t>Examples of the detour include TIA, TM Strategy and </a:t>
            </a:r>
            <a:r>
              <a:rPr lang="en-NZ" baseline="0" dirty="0" err="1" smtClean="0"/>
              <a:t>Proforma</a:t>
            </a:r>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8</a:t>
            </a:fld>
            <a:endParaRPr lang="en-NZ"/>
          </a:p>
        </p:txBody>
      </p:sp>
    </p:spTree>
    <p:extLst>
      <p:ext uri="{BB962C8B-B14F-4D97-AF65-F5344CB8AC3E}">
        <p14:creationId xmlns:p14="http://schemas.microsoft.com/office/powerpoint/2010/main" val="203661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want to touch on this briefly</a:t>
            </a:r>
            <a:r>
              <a:rPr lang="en-NZ" baseline="0" dirty="0" smtClean="0"/>
              <a:t> as I come to a close soon but I just wanted to expand on the Smarter Way Detour a little. Because of the increasingly challenging environments that we work in, some RCAs are having to align with this.</a:t>
            </a:r>
          </a:p>
          <a:p>
            <a:endParaRPr lang="en-NZ" baseline="0" dirty="0" smtClean="0"/>
          </a:p>
          <a:p>
            <a:r>
              <a:rPr lang="en-NZ" dirty="0" smtClean="0"/>
              <a:t>The</a:t>
            </a:r>
            <a:r>
              <a:rPr lang="en-NZ" baseline="0" dirty="0" smtClean="0"/>
              <a:t> terms Traffic Impact Assessments and TM Strategies are </a:t>
            </a:r>
            <a:r>
              <a:rPr lang="en-NZ" baseline="0" dirty="0" smtClean="0"/>
              <a:t>increasingly </a:t>
            </a:r>
            <a:r>
              <a:rPr lang="en-NZ" baseline="0" dirty="0" smtClean="0"/>
              <a:t>used but there is often confusion or varying definitions about what they are.</a:t>
            </a:r>
          </a:p>
          <a:p>
            <a:endParaRPr lang="en-NZ" baseline="0" dirty="0" smtClean="0"/>
          </a:p>
          <a:p>
            <a:r>
              <a:rPr lang="en-NZ" baseline="0" dirty="0" smtClean="0"/>
              <a:t>Well – I think it pretty much is a smarter way detour which starts to consider all the various elements of how we can work smarter in these complex environments. They can be big reports, they can be short letters, they can be a bulked up TMP </a:t>
            </a:r>
            <a:r>
              <a:rPr lang="en-NZ" baseline="0" dirty="0" err="1" smtClean="0"/>
              <a:t>Proforma</a:t>
            </a:r>
            <a:r>
              <a:rPr lang="en-NZ" baseline="0" dirty="0" smtClean="0"/>
              <a:t> or it could simply be a conversation. The importance of it is that by taking the smarter way detour, you ultimately add value to your Traffic Management.</a:t>
            </a:r>
          </a:p>
          <a:p>
            <a:endParaRPr lang="en-NZ" baseline="0" dirty="0" smtClean="0"/>
          </a:p>
          <a:p>
            <a:r>
              <a:rPr lang="en-NZ" baseline="0" dirty="0" smtClean="0"/>
              <a:t>The five areas listed above I believe cover our considerations holistically. </a:t>
            </a:r>
          </a:p>
          <a:p>
            <a:endParaRPr lang="en-NZ" baseline="0" dirty="0" smtClean="0"/>
          </a:p>
          <a:p>
            <a:r>
              <a:rPr lang="en-NZ" baseline="0" dirty="0" smtClean="0"/>
              <a:t>Run through example questions.</a:t>
            </a:r>
            <a:endParaRPr lang="en-NZ" dirty="0"/>
          </a:p>
        </p:txBody>
      </p:sp>
      <p:sp>
        <p:nvSpPr>
          <p:cNvPr id="4" name="Slide Number Placeholder 3"/>
          <p:cNvSpPr>
            <a:spLocks noGrp="1"/>
          </p:cNvSpPr>
          <p:nvPr>
            <p:ph type="sldNum" sz="quarter" idx="10"/>
          </p:nvPr>
        </p:nvSpPr>
        <p:spPr/>
        <p:txBody>
          <a:bodyPr/>
          <a:lstStyle/>
          <a:p>
            <a:fld id="{911C1F85-6E1D-41C6-B382-3F26713BF0B7}" type="slidenum">
              <a:rPr lang="en-NZ" smtClean="0"/>
              <a:t>9</a:t>
            </a:fld>
            <a:endParaRPr lang="en-NZ"/>
          </a:p>
        </p:txBody>
      </p:sp>
    </p:spTree>
    <p:extLst>
      <p:ext uri="{BB962C8B-B14F-4D97-AF65-F5344CB8AC3E}">
        <p14:creationId xmlns:p14="http://schemas.microsoft.com/office/powerpoint/2010/main" val="3076049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64213"/>
            <a:ext cx="255587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323529" y="2492896"/>
            <a:ext cx="8568952" cy="1439863"/>
          </a:xfrm>
        </p:spPr>
        <p:txBody>
          <a:bodyPr lIns="91440" tIns="45720" rIns="91440" bIns="45720"/>
          <a:lstStyle>
            <a:lvl1pPr>
              <a:defRPr sz="4400"/>
            </a:lvl1pPr>
          </a:lstStyle>
          <a:p>
            <a:pPr lvl="0"/>
            <a:r>
              <a:rPr lang="en-US" noProof="0" smtClean="0"/>
              <a:t>Click to edit Master title style</a:t>
            </a:r>
            <a:endParaRPr lang="en-NZ" noProof="0" smtClean="0"/>
          </a:p>
        </p:txBody>
      </p:sp>
      <p:sp>
        <p:nvSpPr>
          <p:cNvPr id="5123" name="Rectangle 3"/>
          <p:cNvSpPr>
            <a:spLocks noGrp="1" noChangeArrowheads="1"/>
          </p:cNvSpPr>
          <p:nvPr>
            <p:ph type="subTitle" idx="1"/>
          </p:nvPr>
        </p:nvSpPr>
        <p:spPr>
          <a:xfrm>
            <a:off x="323529" y="4005064"/>
            <a:ext cx="8568952" cy="864170"/>
          </a:xfrm>
        </p:spPr>
        <p:txBody>
          <a:bodyPr/>
          <a:lstStyle>
            <a:lvl1pPr marL="0" indent="0">
              <a:buFont typeface="Wingdings" pitchFamily="2" charset="2"/>
              <a:buNone/>
              <a:defRPr sz="1800">
                <a:solidFill>
                  <a:srgbClr val="F0AB00"/>
                </a:solidFill>
              </a:defRPr>
            </a:lvl1pPr>
          </a:lstStyle>
          <a:p>
            <a:pPr lvl="0"/>
            <a:r>
              <a:rPr lang="en-US" noProof="0" smtClean="0"/>
              <a:t>Click to edit Master subtitle style</a:t>
            </a:r>
            <a:endParaRPr lang="en-NZ" noProof="0" smtClean="0"/>
          </a:p>
        </p:txBody>
      </p:sp>
    </p:spTree>
    <p:extLst>
      <p:ext uri="{BB962C8B-B14F-4D97-AF65-F5344CB8AC3E}">
        <p14:creationId xmlns:p14="http://schemas.microsoft.com/office/powerpoint/2010/main" val="324250541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15006110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0"/>
            <a:ext cx="2239963" cy="6165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79388" y="0"/>
            <a:ext cx="656748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6731509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64213"/>
            <a:ext cx="255587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323529" y="2492896"/>
            <a:ext cx="8568952" cy="1439863"/>
          </a:xfrm>
        </p:spPr>
        <p:txBody>
          <a:bodyPr lIns="91440" tIns="45720" rIns="91440" bIns="45720"/>
          <a:lstStyle>
            <a:lvl1pPr>
              <a:defRPr sz="4400"/>
            </a:lvl1pPr>
          </a:lstStyle>
          <a:p>
            <a:pPr lvl="0"/>
            <a:r>
              <a:rPr lang="en-US" noProof="0" smtClean="0"/>
              <a:t>Click to edit Master title style</a:t>
            </a:r>
            <a:endParaRPr lang="en-NZ" noProof="0" smtClean="0"/>
          </a:p>
        </p:txBody>
      </p:sp>
      <p:sp>
        <p:nvSpPr>
          <p:cNvPr id="5123" name="Rectangle 3"/>
          <p:cNvSpPr>
            <a:spLocks noGrp="1" noChangeArrowheads="1"/>
          </p:cNvSpPr>
          <p:nvPr>
            <p:ph type="subTitle" idx="1"/>
          </p:nvPr>
        </p:nvSpPr>
        <p:spPr>
          <a:xfrm>
            <a:off x="323529" y="4005064"/>
            <a:ext cx="8568952" cy="864170"/>
          </a:xfrm>
        </p:spPr>
        <p:txBody>
          <a:bodyPr/>
          <a:lstStyle>
            <a:lvl1pPr marL="0" indent="0">
              <a:buFont typeface="Wingdings" pitchFamily="2" charset="2"/>
              <a:buNone/>
              <a:defRPr sz="1800">
                <a:solidFill>
                  <a:srgbClr val="F0AB00"/>
                </a:solidFill>
              </a:defRPr>
            </a:lvl1pPr>
          </a:lstStyle>
          <a:p>
            <a:pPr lvl="0"/>
            <a:r>
              <a:rPr lang="en-US" noProof="0" smtClean="0"/>
              <a:t>Click to edit Master subtitle style</a:t>
            </a:r>
            <a:endParaRPr lang="en-NZ" noProof="0" smtClean="0"/>
          </a:p>
        </p:txBody>
      </p:sp>
    </p:spTree>
    <p:extLst>
      <p:ext uri="{BB962C8B-B14F-4D97-AF65-F5344CB8AC3E}">
        <p14:creationId xmlns:p14="http://schemas.microsoft.com/office/powerpoint/2010/main" val="294484041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45480210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072519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79388" y="1268413"/>
            <a:ext cx="4316412"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268413"/>
            <a:ext cx="4316413"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78653327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77452266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23071232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216162"/>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201478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1285874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1308173"/>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30136554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0"/>
            <a:ext cx="2239963" cy="6165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79388" y="0"/>
            <a:ext cx="656748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3684525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57261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79388" y="1268413"/>
            <a:ext cx="4316412"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268413"/>
            <a:ext cx="4316413"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49202150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41374488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421224849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23204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923843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16179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44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 New RG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6165850"/>
            <a:ext cx="160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79388" y="9525"/>
            <a:ext cx="895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7160" numCol="1" anchor="b" anchorCtr="0" compatLnSpc="1">
            <a:prstTxWarp prst="textNoShape">
              <a:avLst/>
            </a:prstTxWarp>
          </a:bodyPr>
          <a:lstStyle/>
          <a:p>
            <a:pPr lvl="0"/>
            <a:r>
              <a:rPr lang="en-US" altLang="en-US" smtClean="0"/>
              <a:t>Click to edit Master title style</a:t>
            </a:r>
            <a:endParaRPr lang="en-NZ" altLang="en-US" smtClean="0"/>
          </a:p>
        </p:txBody>
      </p:sp>
      <p:sp>
        <p:nvSpPr>
          <p:cNvPr id="1029" name="Rectangle 3"/>
          <p:cNvSpPr>
            <a:spLocks noGrp="1" noChangeArrowheads="1"/>
          </p:cNvSpPr>
          <p:nvPr>
            <p:ph type="body" idx="1"/>
          </p:nvPr>
        </p:nvSpPr>
        <p:spPr bwMode="auto">
          <a:xfrm>
            <a:off x="179388" y="1268413"/>
            <a:ext cx="8785225"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35000"/>
        </a:spcBef>
        <a:spcAft>
          <a:spcPct val="0"/>
        </a:spcAft>
        <a:buClr>
          <a:schemeClr val="accent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35000"/>
        </a:spcBef>
        <a:spcAft>
          <a:spcPct val="0"/>
        </a:spcAft>
        <a:buClr>
          <a:schemeClr val="accent1"/>
        </a:buClr>
        <a:buFont typeface="Times New Roman" pitchFamily="18" charset="0"/>
        <a:buChar char="─"/>
        <a:defRPr sz="2000">
          <a:solidFill>
            <a:schemeClr val="tx1"/>
          </a:solidFill>
          <a:latin typeface="+mn-lt"/>
        </a:defRPr>
      </a:lvl2pPr>
      <a:lvl3pPr marL="1143000" indent="-22860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600200" indent="-228600" algn="l" rtl="0" eaLnBrk="1" fontAlgn="base" hangingPunct="1">
        <a:spcBef>
          <a:spcPct val="35000"/>
        </a:spcBef>
        <a:spcAft>
          <a:spcPct val="0"/>
        </a:spcAft>
        <a:buClr>
          <a:schemeClr val="accent1"/>
        </a:buClr>
        <a:buFont typeface="Times New Roman" pitchFamily="18" charset="0"/>
        <a:buChar char="─"/>
        <a:defRPr sz="1600">
          <a:solidFill>
            <a:schemeClr val="tx1"/>
          </a:solidFill>
          <a:latin typeface="+mn-lt"/>
        </a:defRPr>
      </a:lvl4pPr>
      <a:lvl5pPr marL="2057400" indent="-228600" algn="l" rtl="0" eaLnBrk="1" fontAlgn="base" hangingPunct="1">
        <a:spcBef>
          <a:spcPct val="35000"/>
        </a:spcBef>
        <a:spcAft>
          <a:spcPct val="0"/>
        </a:spcAft>
        <a:buClr>
          <a:schemeClr val="accent1"/>
        </a:buClr>
        <a:buFont typeface="Arial" pitchFamily="34" charset="0"/>
        <a:buChar char="»"/>
        <a:defRPr sz="1600">
          <a:solidFill>
            <a:schemeClr val="tx1"/>
          </a:solidFill>
          <a:latin typeface="+mn-lt"/>
        </a:defRPr>
      </a:lvl5pPr>
      <a:lvl6pPr marL="25146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6pPr>
      <a:lvl7pPr marL="29718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7pPr>
      <a:lvl8pPr marL="34290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8pPr>
      <a:lvl9pPr marL="38862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44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 New RG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6165850"/>
            <a:ext cx="160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79388" y="9525"/>
            <a:ext cx="895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7160" numCol="1" anchor="b" anchorCtr="0" compatLnSpc="1">
            <a:prstTxWarp prst="textNoShape">
              <a:avLst/>
            </a:prstTxWarp>
          </a:bodyPr>
          <a:lstStyle/>
          <a:p>
            <a:pPr lvl="0"/>
            <a:r>
              <a:rPr lang="en-US" altLang="en-US" smtClean="0"/>
              <a:t>Click to edit Master title style</a:t>
            </a:r>
            <a:endParaRPr lang="en-NZ" altLang="en-US" smtClean="0"/>
          </a:p>
        </p:txBody>
      </p:sp>
      <p:sp>
        <p:nvSpPr>
          <p:cNvPr id="1029" name="Rectangle 3"/>
          <p:cNvSpPr>
            <a:spLocks noGrp="1" noChangeArrowheads="1"/>
          </p:cNvSpPr>
          <p:nvPr>
            <p:ph type="body" idx="1"/>
          </p:nvPr>
        </p:nvSpPr>
        <p:spPr bwMode="auto">
          <a:xfrm>
            <a:off x="179388" y="1268413"/>
            <a:ext cx="8785225"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Tree>
    <p:extLst>
      <p:ext uri="{BB962C8B-B14F-4D97-AF65-F5344CB8AC3E}">
        <p14:creationId xmlns:p14="http://schemas.microsoft.com/office/powerpoint/2010/main" val="4171550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35000"/>
        </a:spcBef>
        <a:spcAft>
          <a:spcPct val="0"/>
        </a:spcAft>
        <a:buClr>
          <a:schemeClr val="accent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35000"/>
        </a:spcBef>
        <a:spcAft>
          <a:spcPct val="0"/>
        </a:spcAft>
        <a:buClr>
          <a:schemeClr val="accent1"/>
        </a:buClr>
        <a:buFont typeface="Times New Roman" pitchFamily="18" charset="0"/>
        <a:buChar char="─"/>
        <a:defRPr sz="2000">
          <a:solidFill>
            <a:schemeClr val="tx1"/>
          </a:solidFill>
          <a:latin typeface="+mn-lt"/>
        </a:defRPr>
      </a:lvl2pPr>
      <a:lvl3pPr marL="1143000" indent="-22860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600200" indent="-228600" algn="l" rtl="0" eaLnBrk="1" fontAlgn="base" hangingPunct="1">
        <a:spcBef>
          <a:spcPct val="35000"/>
        </a:spcBef>
        <a:spcAft>
          <a:spcPct val="0"/>
        </a:spcAft>
        <a:buClr>
          <a:schemeClr val="accent1"/>
        </a:buClr>
        <a:buFont typeface="Times New Roman" pitchFamily="18" charset="0"/>
        <a:buChar char="─"/>
        <a:defRPr sz="1600">
          <a:solidFill>
            <a:schemeClr val="tx1"/>
          </a:solidFill>
          <a:latin typeface="+mn-lt"/>
        </a:defRPr>
      </a:lvl4pPr>
      <a:lvl5pPr marL="2057400" indent="-228600" algn="l" rtl="0" eaLnBrk="1" fontAlgn="base" hangingPunct="1">
        <a:spcBef>
          <a:spcPct val="35000"/>
        </a:spcBef>
        <a:spcAft>
          <a:spcPct val="0"/>
        </a:spcAft>
        <a:buClr>
          <a:schemeClr val="accent1"/>
        </a:buClr>
        <a:buFont typeface="Arial" pitchFamily="34" charset="0"/>
        <a:buChar char="»"/>
        <a:defRPr sz="1600">
          <a:solidFill>
            <a:schemeClr val="tx1"/>
          </a:solidFill>
          <a:latin typeface="+mn-lt"/>
        </a:defRPr>
      </a:lvl5pPr>
      <a:lvl6pPr marL="25146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6pPr>
      <a:lvl7pPr marL="29718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7pPr>
      <a:lvl8pPr marL="34290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8pPr>
      <a:lvl9pPr marL="3886200" indent="-228600" algn="l" rtl="0" eaLnBrk="1" fontAlgn="base" hangingPunct="1">
        <a:spcBef>
          <a:spcPct val="35000"/>
        </a:spcBef>
        <a:spcAft>
          <a:spcPct val="0"/>
        </a:spcAft>
        <a:buClr>
          <a:schemeClr val="accent1"/>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7.png"/><Relationship Id="rId7" Type="http://schemas.openxmlformats.org/officeDocument/2006/relationships/hyperlink" Target="http://www.google.co.nz/url?sa=i&amp;rct=j&amp;q=&amp;esrc=s&amp;source=images&amp;cd=&amp;cad=rja&amp;uact=8&amp;ved=0CAcQjRw&amp;url=http://nzta.govt.nz/network/operating/safely/safer-roads/index.html&amp;ei=EPKRVeL9OMPHmwWrkK-ABA&amp;psig=AFQjCNF7rQGYoVTN87nWtm6GzCDKxmbtIA&amp;ust=1435714445568743" TargetMode="External"/><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8.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23850" y="2492375"/>
            <a:ext cx="8569325" cy="1439863"/>
          </a:xfrm>
        </p:spPr>
        <p:txBody>
          <a:bodyPr/>
          <a:lstStyle/>
          <a:p>
            <a:pPr eaLnBrk="1" hangingPunct="1"/>
            <a:r>
              <a:rPr lang="en-US" altLang="en-US" dirty="0" smtClean="0"/>
              <a:t>Working Smarter in Increasingly Complex Environments</a:t>
            </a:r>
          </a:p>
        </p:txBody>
      </p:sp>
      <p:sp>
        <p:nvSpPr>
          <p:cNvPr id="3075" name="Subtitle 2"/>
          <p:cNvSpPr>
            <a:spLocks noGrp="1"/>
          </p:cNvSpPr>
          <p:nvPr>
            <p:ph type="subTitle" idx="1"/>
          </p:nvPr>
        </p:nvSpPr>
        <p:spPr>
          <a:xfrm>
            <a:off x="323850" y="4005263"/>
            <a:ext cx="8569325" cy="863600"/>
          </a:xfrm>
        </p:spPr>
        <p:txBody>
          <a:bodyPr/>
          <a:lstStyle/>
          <a:p>
            <a:pPr eaLnBrk="1" hangingPunct="1"/>
            <a:r>
              <a:rPr lang="en-US" altLang="en-US" dirty="0" smtClean="0"/>
              <a:t>Presented by Darren Wu</a:t>
            </a:r>
          </a:p>
        </p:txBody>
      </p:sp>
      <p:pic>
        <p:nvPicPr>
          <p:cNvPr id="3077" name="Picture 5" descr="http://transportblog.co.nz/wp-content/uploads/2012/06/at-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6" t="2092" r="2242" b="2250"/>
          <a:stretch/>
        </p:blipFill>
        <p:spPr bwMode="auto">
          <a:xfrm>
            <a:off x="2555776" y="6021288"/>
            <a:ext cx="603926" cy="596301"/>
          </a:xfrm>
          <a:prstGeom prst="ellipse">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6189280"/>
            <a:ext cx="2329830" cy="26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When TM is done well</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371178"/>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7164288" y="6371178"/>
            <a:ext cx="288032" cy="284395"/>
          </a:xfrm>
          <a:prstGeom prst="ellipse">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3352800" y="3251200"/>
            <a:ext cx="1981200" cy="8763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2800" i="0" u="none" strike="noStrike" cap="none" normalizeH="0" baseline="0" dirty="0" smtClean="0">
                <a:ln>
                  <a:noFill/>
                </a:ln>
                <a:solidFill>
                  <a:srgbClr val="0070C0"/>
                </a:solidFill>
              </a:rPr>
              <a:t>Benefits</a:t>
            </a:r>
          </a:p>
        </p:txBody>
      </p:sp>
      <p:sp>
        <p:nvSpPr>
          <p:cNvPr id="6" name="Freeform 5"/>
          <p:cNvSpPr/>
          <p:nvPr/>
        </p:nvSpPr>
        <p:spPr bwMode="auto">
          <a:xfrm>
            <a:off x="4902200" y="2019300"/>
            <a:ext cx="1003300" cy="1219200"/>
          </a:xfrm>
          <a:custGeom>
            <a:avLst/>
            <a:gdLst>
              <a:gd name="connsiteX0" fmla="*/ 0 w 1003300"/>
              <a:gd name="connsiteY0" fmla="*/ 1219200 h 1219200"/>
              <a:gd name="connsiteX1" fmla="*/ 88900 w 1003300"/>
              <a:gd name="connsiteY1" fmla="*/ 546100 h 1219200"/>
              <a:gd name="connsiteX2" fmla="*/ 393700 w 1003300"/>
              <a:gd name="connsiteY2" fmla="*/ 127000 h 1219200"/>
              <a:gd name="connsiteX3" fmla="*/ 1003300 w 1003300"/>
              <a:gd name="connsiteY3" fmla="*/ 0 h 1219200"/>
            </a:gdLst>
            <a:ahLst/>
            <a:cxnLst>
              <a:cxn ang="0">
                <a:pos x="connsiteX0" y="connsiteY0"/>
              </a:cxn>
              <a:cxn ang="0">
                <a:pos x="connsiteX1" y="connsiteY1"/>
              </a:cxn>
              <a:cxn ang="0">
                <a:pos x="connsiteX2" y="connsiteY2"/>
              </a:cxn>
              <a:cxn ang="0">
                <a:pos x="connsiteX3" y="connsiteY3"/>
              </a:cxn>
            </a:cxnLst>
            <a:rect l="l" t="t" r="r" b="b"/>
            <a:pathLst>
              <a:path w="1003300" h="1219200">
                <a:moveTo>
                  <a:pt x="0" y="1219200"/>
                </a:moveTo>
                <a:cubicBezTo>
                  <a:pt x="11641" y="973666"/>
                  <a:pt x="23283" y="728133"/>
                  <a:pt x="88900" y="546100"/>
                </a:cubicBezTo>
                <a:cubicBezTo>
                  <a:pt x="154517" y="364067"/>
                  <a:pt x="241300" y="218017"/>
                  <a:pt x="393700" y="127000"/>
                </a:cubicBezTo>
                <a:cubicBezTo>
                  <a:pt x="546100" y="35983"/>
                  <a:pt x="774700" y="17991"/>
                  <a:pt x="1003300" y="0"/>
                </a:cubicBezTo>
              </a:path>
            </a:pathLst>
          </a:custGeom>
          <a:noFill/>
          <a:ln w="28575" cap="flat" cmpd="sng" algn="ctr">
            <a:solidFill>
              <a:srgbClr val="0070C0"/>
            </a:solidFill>
            <a:prstDash val="solid"/>
            <a:round/>
            <a:headEnd type="none" w="med" len="med"/>
            <a:tailEnd type="arrow"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5898604" y="1862554"/>
            <a:ext cx="2768600" cy="338554"/>
          </a:xfrm>
          <a:prstGeom prst="rect">
            <a:avLst/>
          </a:prstGeom>
          <a:noFill/>
        </p:spPr>
        <p:txBody>
          <a:bodyPr wrap="square" rtlCol="0">
            <a:spAutoFit/>
          </a:bodyPr>
          <a:lstStyle/>
          <a:p>
            <a:r>
              <a:rPr lang="en-NZ" sz="1600" b="1" dirty="0" smtClean="0">
                <a:solidFill>
                  <a:schemeClr val="tx1">
                    <a:lumMod val="75000"/>
                  </a:schemeClr>
                </a:solidFill>
                <a:latin typeface="Segoe Print" panose="02000600000000000000" pitchFamily="2" charset="0"/>
                <a:ea typeface="Dotum" panose="020B0600000101010101" pitchFamily="34" charset="-127"/>
              </a:rPr>
              <a:t>Programme Efficiencies</a:t>
            </a:r>
            <a:endParaRPr lang="en-NZ" sz="1600" b="1" dirty="0">
              <a:solidFill>
                <a:schemeClr val="tx1">
                  <a:lumMod val="75000"/>
                </a:schemeClr>
              </a:solidFill>
              <a:latin typeface="Segoe Print" panose="02000600000000000000" pitchFamily="2" charset="0"/>
              <a:ea typeface="Dotum" panose="020B0600000101010101" pitchFamily="34" charset="-127"/>
            </a:endParaRPr>
          </a:p>
        </p:txBody>
      </p:sp>
      <p:sp>
        <p:nvSpPr>
          <p:cNvPr id="8" name="TextBox 7"/>
          <p:cNvSpPr txBox="1"/>
          <p:nvPr/>
        </p:nvSpPr>
        <p:spPr>
          <a:xfrm>
            <a:off x="5947370" y="2201108"/>
            <a:ext cx="3196630" cy="769441"/>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Segoe Print" panose="02000600000000000000" pitchFamily="2" charset="0"/>
              </a:rPr>
              <a:t>Maximise construction activity in work area</a:t>
            </a:r>
          </a:p>
          <a:p>
            <a:pPr marL="171450" indent="-171450">
              <a:buFont typeface="Arial" panose="020B0604020202020204" pitchFamily="34" charset="0"/>
              <a:buChar char="•"/>
            </a:pPr>
            <a:endParaRPr lang="en-NZ" sz="800" dirty="0" smtClean="0">
              <a:latin typeface="Segoe Print" panose="02000600000000000000" pitchFamily="2" charset="0"/>
            </a:endParaRPr>
          </a:p>
          <a:p>
            <a:pPr marL="171450" indent="-171450">
              <a:buFont typeface="Arial" panose="020B0604020202020204" pitchFamily="34" charset="0"/>
              <a:buChar char="•"/>
            </a:pPr>
            <a:r>
              <a:rPr lang="en-NZ" sz="1200" dirty="0" smtClean="0">
                <a:latin typeface="Segoe Print" panose="02000600000000000000" pitchFamily="2" charset="0"/>
              </a:rPr>
              <a:t>Challenge status quo arrangements</a:t>
            </a:r>
            <a:endParaRPr lang="en-NZ" sz="1200" dirty="0">
              <a:latin typeface="Segoe Print" panose="02000600000000000000" pitchFamily="2" charset="0"/>
            </a:endParaRPr>
          </a:p>
        </p:txBody>
      </p:sp>
      <p:sp>
        <p:nvSpPr>
          <p:cNvPr id="9" name="Freeform 8"/>
          <p:cNvSpPr/>
          <p:nvPr/>
        </p:nvSpPr>
        <p:spPr bwMode="auto">
          <a:xfrm rot="17043102">
            <a:off x="3987404" y="3941778"/>
            <a:ext cx="676862" cy="1357698"/>
          </a:xfrm>
          <a:custGeom>
            <a:avLst/>
            <a:gdLst>
              <a:gd name="connsiteX0" fmla="*/ 1879600 w 1879600"/>
              <a:gd name="connsiteY0" fmla="*/ 0 h 1155700"/>
              <a:gd name="connsiteX1" fmla="*/ 914400 w 1879600"/>
              <a:gd name="connsiteY1" fmla="*/ 88900 h 1155700"/>
              <a:gd name="connsiteX2" fmla="*/ 241300 w 1879600"/>
              <a:gd name="connsiteY2" fmla="*/ 469900 h 1155700"/>
              <a:gd name="connsiteX3" fmla="*/ 0 w 1879600"/>
              <a:gd name="connsiteY3" fmla="*/ 1155700 h 1155700"/>
            </a:gdLst>
            <a:ahLst/>
            <a:cxnLst>
              <a:cxn ang="0">
                <a:pos x="connsiteX0" y="connsiteY0"/>
              </a:cxn>
              <a:cxn ang="0">
                <a:pos x="connsiteX1" y="connsiteY1"/>
              </a:cxn>
              <a:cxn ang="0">
                <a:pos x="connsiteX2" y="connsiteY2"/>
              </a:cxn>
              <a:cxn ang="0">
                <a:pos x="connsiteX3" y="connsiteY3"/>
              </a:cxn>
            </a:cxnLst>
            <a:rect l="l" t="t" r="r" b="b"/>
            <a:pathLst>
              <a:path w="1879600" h="1155700">
                <a:moveTo>
                  <a:pt x="1879600" y="0"/>
                </a:moveTo>
                <a:cubicBezTo>
                  <a:pt x="1533525" y="5291"/>
                  <a:pt x="1187450" y="10583"/>
                  <a:pt x="914400" y="88900"/>
                </a:cubicBezTo>
                <a:cubicBezTo>
                  <a:pt x="641350" y="167217"/>
                  <a:pt x="393700" y="292100"/>
                  <a:pt x="241300" y="469900"/>
                </a:cubicBezTo>
                <a:cubicBezTo>
                  <a:pt x="88900" y="647700"/>
                  <a:pt x="44450" y="901700"/>
                  <a:pt x="0" y="1155700"/>
                </a:cubicBezTo>
              </a:path>
            </a:pathLst>
          </a:custGeom>
          <a:noFill/>
          <a:ln w="28575" cap="flat" cmpd="sng" algn="ctr">
            <a:solidFill>
              <a:srgbClr val="0070C0"/>
            </a:solidFill>
            <a:prstDash val="solid"/>
            <a:round/>
            <a:headEnd type="none" w="med" len="med"/>
            <a:tailEnd type="arrow" w="med" len="med"/>
          </a:ln>
          <a:effectLst/>
          <a:extLst/>
        </p:spPr>
        <p:txBody>
          <a:bodyPr vert="horz" wrap="square" lIns="90000" tIns="46800" rIns="90000" bIns="46800" numCol="1" rtlCol="0" anchor="ctr" anchorCtr="0" compatLnSpc="1">
            <a:prstTxWarp prst="textNoShape">
              <a:avLst/>
            </a:prstTxWarp>
          </a:bodyPr>
          <a:lstStyle/>
          <a:p>
            <a:endParaRPr lang="en-NZ">
              <a:latin typeface="Arial" charset="0"/>
              <a:cs typeface="Arial" charset="0"/>
            </a:endParaRPr>
          </a:p>
        </p:txBody>
      </p:sp>
      <p:sp>
        <p:nvSpPr>
          <p:cNvPr id="11" name="TextBox 10"/>
          <p:cNvSpPr txBox="1"/>
          <p:nvPr/>
        </p:nvSpPr>
        <p:spPr>
          <a:xfrm>
            <a:off x="5224090" y="4775200"/>
            <a:ext cx="3880396" cy="338554"/>
          </a:xfrm>
          <a:prstGeom prst="rect">
            <a:avLst/>
          </a:prstGeom>
          <a:noFill/>
        </p:spPr>
        <p:txBody>
          <a:bodyPr wrap="square" rtlCol="0">
            <a:spAutoFit/>
          </a:bodyPr>
          <a:lstStyle/>
          <a:p>
            <a:r>
              <a:rPr lang="en-NZ" sz="1600" b="1" dirty="0" smtClean="0">
                <a:solidFill>
                  <a:schemeClr val="tx1">
                    <a:lumMod val="75000"/>
                  </a:schemeClr>
                </a:solidFill>
                <a:latin typeface="Segoe Print" panose="02000600000000000000" pitchFamily="2" charset="0"/>
                <a:ea typeface="Dotum" panose="020B0600000101010101" pitchFamily="34" charset="-127"/>
              </a:rPr>
              <a:t>Positive Stakeholder Management</a:t>
            </a:r>
            <a:endParaRPr lang="en-NZ" sz="1600" b="1" dirty="0">
              <a:solidFill>
                <a:schemeClr val="tx1">
                  <a:lumMod val="75000"/>
                </a:schemeClr>
              </a:solidFill>
              <a:latin typeface="Segoe Print" panose="02000600000000000000" pitchFamily="2" charset="0"/>
              <a:ea typeface="Dotum" panose="020B0600000101010101" pitchFamily="34" charset="-127"/>
            </a:endParaRPr>
          </a:p>
        </p:txBody>
      </p:sp>
      <p:sp>
        <p:nvSpPr>
          <p:cNvPr id="12" name="TextBox 11"/>
          <p:cNvSpPr txBox="1"/>
          <p:nvPr/>
        </p:nvSpPr>
        <p:spPr>
          <a:xfrm>
            <a:off x="5342160" y="5113754"/>
            <a:ext cx="3196630" cy="1138773"/>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Segoe Print" panose="02000600000000000000" pitchFamily="2" charset="0"/>
              </a:rPr>
              <a:t>Acknowledgement of affected community</a:t>
            </a:r>
          </a:p>
          <a:p>
            <a:pPr marL="171450" indent="-171450">
              <a:buFont typeface="Arial" panose="020B0604020202020204" pitchFamily="34" charset="0"/>
              <a:buChar char="•"/>
            </a:pPr>
            <a:endParaRPr lang="en-NZ" sz="800" dirty="0" smtClean="0">
              <a:latin typeface="Segoe Print" panose="02000600000000000000" pitchFamily="2" charset="0"/>
            </a:endParaRPr>
          </a:p>
          <a:p>
            <a:pPr marL="171450" indent="-171450">
              <a:buFont typeface="Arial" panose="020B0604020202020204" pitchFamily="34" charset="0"/>
              <a:buChar char="•"/>
            </a:pPr>
            <a:r>
              <a:rPr lang="en-NZ" sz="1200" dirty="0" smtClean="0">
                <a:latin typeface="Segoe Print" panose="02000600000000000000" pitchFamily="2" charset="0"/>
              </a:rPr>
              <a:t>Timely communication</a:t>
            </a:r>
          </a:p>
          <a:p>
            <a:pPr marL="171450" indent="-171450">
              <a:buFont typeface="Arial" panose="020B0604020202020204" pitchFamily="34" charset="0"/>
              <a:buChar char="•"/>
            </a:pPr>
            <a:endParaRPr lang="en-NZ" sz="1200" dirty="0">
              <a:latin typeface="Segoe Print" panose="02000600000000000000" pitchFamily="2" charset="0"/>
            </a:endParaRPr>
          </a:p>
          <a:p>
            <a:pPr marL="171450" indent="-171450">
              <a:buFont typeface="Arial" panose="020B0604020202020204" pitchFamily="34" charset="0"/>
              <a:buChar char="•"/>
            </a:pPr>
            <a:r>
              <a:rPr lang="en-NZ" sz="1200" dirty="0" smtClean="0">
                <a:latin typeface="Segoe Print" panose="02000600000000000000" pitchFamily="2" charset="0"/>
              </a:rPr>
              <a:t>Supportive stakeholders</a:t>
            </a:r>
            <a:endParaRPr lang="en-NZ" sz="1200" dirty="0">
              <a:latin typeface="Segoe Print" panose="02000600000000000000" pitchFamily="2" charset="0"/>
            </a:endParaRPr>
          </a:p>
        </p:txBody>
      </p:sp>
      <p:sp>
        <p:nvSpPr>
          <p:cNvPr id="10" name="Freeform 9"/>
          <p:cNvSpPr/>
          <p:nvPr/>
        </p:nvSpPr>
        <p:spPr bwMode="auto">
          <a:xfrm>
            <a:off x="3073400" y="2413000"/>
            <a:ext cx="723900" cy="825500"/>
          </a:xfrm>
          <a:custGeom>
            <a:avLst/>
            <a:gdLst>
              <a:gd name="connsiteX0" fmla="*/ 1117600 w 1117600"/>
              <a:gd name="connsiteY0" fmla="*/ 1092200 h 1092200"/>
              <a:gd name="connsiteX1" fmla="*/ 876300 w 1117600"/>
              <a:gd name="connsiteY1" fmla="*/ 457200 h 1092200"/>
              <a:gd name="connsiteX2" fmla="*/ 0 w 1117600"/>
              <a:gd name="connsiteY2" fmla="*/ 0 h 1092200"/>
            </a:gdLst>
            <a:ahLst/>
            <a:cxnLst>
              <a:cxn ang="0">
                <a:pos x="connsiteX0" y="connsiteY0"/>
              </a:cxn>
              <a:cxn ang="0">
                <a:pos x="connsiteX1" y="connsiteY1"/>
              </a:cxn>
              <a:cxn ang="0">
                <a:pos x="connsiteX2" y="connsiteY2"/>
              </a:cxn>
            </a:cxnLst>
            <a:rect l="l" t="t" r="r" b="b"/>
            <a:pathLst>
              <a:path w="1117600" h="1092200">
                <a:moveTo>
                  <a:pt x="1117600" y="1092200"/>
                </a:moveTo>
                <a:cubicBezTo>
                  <a:pt x="1090083" y="865716"/>
                  <a:pt x="1062567" y="639233"/>
                  <a:pt x="876300" y="457200"/>
                </a:cubicBezTo>
                <a:cubicBezTo>
                  <a:pt x="690033" y="275167"/>
                  <a:pt x="345016" y="137583"/>
                  <a:pt x="0" y="0"/>
                </a:cubicBezTo>
              </a:path>
            </a:pathLst>
          </a:custGeom>
          <a:noFill/>
          <a:ln w="28575" cap="flat" cmpd="sng" algn="ctr">
            <a:solidFill>
              <a:srgbClr val="0070C0"/>
            </a:solidFill>
            <a:prstDash val="solid"/>
            <a:round/>
            <a:headEnd type="none" w="med" len="med"/>
            <a:tailEnd type="arrow" w="med" len="med"/>
          </a:ln>
          <a:effectLst/>
          <a:extLst/>
        </p:spPr>
        <p:txBody>
          <a:bodyPr vert="horz" wrap="square" lIns="90000" tIns="46800" rIns="90000" bIns="46800" numCol="1" rtlCol="0" anchor="ctr" anchorCtr="0" compatLnSpc="1">
            <a:prstTxWarp prst="textNoShape">
              <a:avLst/>
            </a:prstTxWarp>
          </a:bodyPr>
          <a:lstStyle/>
          <a:p>
            <a:endParaRPr lang="en-NZ">
              <a:latin typeface="Arial" charset="0"/>
              <a:cs typeface="Arial" charset="0"/>
            </a:endParaRPr>
          </a:p>
        </p:txBody>
      </p:sp>
      <p:sp>
        <p:nvSpPr>
          <p:cNvPr id="14" name="TextBox 13"/>
          <p:cNvSpPr txBox="1"/>
          <p:nvPr/>
        </p:nvSpPr>
        <p:spPr>
          <a:xfrm>
            <a:off x="346670" y="1413370"/>
            <a:ext cx="2409230" cy="338554"/>
          </a:xfrm>
          <a:prstGeom prst="rect">
            <a:avLst/>
          </a:prstGeom>
          <a:noFill/>
        </p:spPr>
        <p:txBody>
          <a:bodyPr wrap="square" rtlCol="0">
            <a:spAutoFit/>
          </a:bodyPr>
          <a:lstStyle/>
          <a:p>
            <a:r>
              <a:rPr lang="en-NZ" sz="1600" b="1" dirty="0" smtClean="0">
                <a:solidFill>
                  <a:schemeClr val="tx1">
                    <a:lumMod val="75000"/>
                  </a:schemeClr>
                </a:solidFill>
                <a:latin typeface="Segoe Print" panose="02000600000000000000" pitchFamily="2" charset="0"/>
                <a:ea typeface="Dotum" panose="020B0600000101010101" pitchFamily="34" charset="-127"/>
              </a:rPr>
              <a:t>Safety &amp; Wellbeing</a:t>
            </a:r>
            <a:endParaRPr lang="en-NZ" sz="1600" b="1" dirty="0">
              <a:solidFill>
                <a:schemeClr val="tx1">
                  <a:lumMod val="75000"/>
                </a:schemeClr>
              </a:solidFill>
              <a:latin typeface="Segoe Print" panose="02000600000000000000" pitchFamily="2" charset="0"/>
              <a:ea typeface="Dotum" panose="020B0600000101010101" pitchFamily="34" charset="-127"/>
            </a:endParaRPr>
          </a:p>
        </p:txBody>
      </p:sp>
      <p:sp>
        <p:nvSpPr>
          <p:cNvPr id="15" name="TextBox 14"/>
          <p:cNvSpPr txBox="1"/>
          <p:nvPr/>
        </p:nvSpPr>
        <p:spPr>
          <a:xfrm>
            <a:off x="532383" y="1760565"/>
            <a:ext cx="3196630" cy="769441"/>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Segoe Print" panose="02000600000000000000" pitchFamily="2" charset="0"/>
              </a:rPr>
              <a:t>Safer work areas for site crew</a:t>
            </a:r>
          </a:p>
          <a:p>
            <a:pPr marL="171450" indent="-171450">
              <a:buFont typeface="Arial" panose="020B0604020202020204" pitchFamily="34" charset="0"/>
              <a:buChar char="•"/>
            </a:pPr>
            <a:endParaRPr lang="en-NZ" sz="800" dirty="0" smtClean="0">
              <a:latin typeface="Segoe Print" panose="02000600000000000000" pitchFamily="2" charset="0"/>
            </a:endParaRPr>
          </a:p>
          <a:p>
            <a:pPr marL="171450" indent="-171450">
              <a:buFont typeface="Arial" panose="020B0604020202020204" pitchFamily="34" charset="0"/>
              <a:buChar char="•"/>
            </a:pPr>
            <a:r>
              <a:rPr lang="en-NZ" sz="1200" dirty="0" smtClean="0">
                <a:latin typeface="Segoe Print" panose="02000600000000000000" pitchFamily="2" charset="0"/>
              </a:rPr>
              <a:t>Safer journeys for motorists and active mode travellers</a:t>
            </a:r>
          </a:p>
        </p:txBody>
      </p:sp>
      <p:sp>
        <p:nvSpPr>
          <p:cNvPr id="16" name="TextBox 15"/>
          <p:cNvSpPr txBox="1"/>
          <p:nvPr/>
        </p:nvSpPr>
        <p:spPr>
          <a:xfrm>
            <a:off x="6341690" y="3695700"/>
            <a:ext cx="822598" cy="338554"/>
          </a:xfrm>
          <a:prstGeom prst="rect">
            <a:avLst/>
          </a:prstGeom>
          <a:noFill/>
        </p:spPr>
        <p:txBody>
          <a:bodyPr wrap="square" rtlCol="0">
            <a:spAutoFit/>
          </a:bodyPr>
          <a:lstStyle/>
          <a:p>
            <a:pPr algn="ctr"/>
            <a:r>
              <a:rPr lang="en-NZ" sz="1600" b="1" dirty="0" smtClean="0">
                <a:solidFill>
                  <a:schemeClr val="tx1">
                    <a:lumMod val="75000"/>
                  </a:schemeClr>
                </a:solidFill>
                <a:latin typeface="Segoe Print" panose="02000600000000000000" pitchFamily="2" charset="0"/>
                <a:ea typeface="Dotum" panose="020B0600000101010101" pitchFamily="34" charset="-127"/>
              </a:rPr>
              <a:t>Cost</a:t>
            </a:r>
            <a:endParaRPr lang="en-NZ" sz="1600" b="1" dirty="0">
              <a:solidFill>
                <a:schemeClr val="tx1">
                  <a:lumMod val="75000"/>
                </a:schemeClr>
              </a:solidFill>
              <a:latin typeface="Segoe Print" panose="02000600000000000000" pitchFamily="2" charset="0"/>
              <a:ea typeface="Dotum" panose="020B0600000101010101" pitchFamily="34" charset="-127"/>
            </a:endParaRPr>
          </a:p>
        </p:txBody>
      </p:sp>
      <p:cxnSp>
        <p:nvCxnSpPr>
          <p:cNvPr id="17" name="Straight Connector 16"/>
          <p:cNvCxnSpPr>
            <a:stCxn id="16" idx="0"/>
          </p:cNvCxnSpPr>
          <p:nvPr/>
        </p:nvCxnSpPr>
        <p:spPr bwMode="auto">
          <a:xfrm flipV="1">
            <a:off x="6752989" y="3238500"/>
            <a:ext cx="0" cy="457200"/>
          </a:xfrm>
          <a:prstGeom prst="line">
            <a:avLst/>
          </a:prstGeom>
          <a:noFill/>
          <a:ln w="28575" cap="flat" cmpd="sng" algn="ctr">
            <a:solidFill>
              <a:srgbClr val="0070C0"/>
            </a:solidFill>
            <a:prstDash val="sysDash"/>
            <a:round/>
            <a:headEnd type="none" w="med" len="med"/>
            <a:tailEnd type="arrow" w="med" len="med"/>
          </a:ln>
          <a:effectLst/>
          <a:extLst/>
        </p:spPr>
      </p:cxnSp>
      <p:cxnSp>
        <p:nvCxnSpPr>
          <p:cNvPr id="19" name="Straight Connector 18"/>
          <p:cNvCxnSpPr>
            <a:stCxn id="16" idx="2"/>
          </p:cNvCxnSpPr>
          <p:nvPr/>
        </p:nvCxnSpPr>
        <p:spPr bwMode="auto">
          <a:xfrm>
            <a:off x="6752989" y="4034254"/>
            <a:ext cx="0" cy="586373"/>
          </a:xfrm>
          <a:prstGeom prst="line">
            <a:avLst/>
          </a:prstGeom>
          <a:noFill/>
          <a:ln w="28575" cap="flat" cmpd="sng" algn="ctr">
            <a:solidFill>
              <a:srgbClr val="0070C0"/>
            </a:solidFill>
            <a:prstDash val="sysDash"/>
            <a:round/>
            <a:headEnd type="none" w="med" len="med"/>
            <a:tailEnd type="arrow" w="med" len="med"/>
          </a:ln>
          <a:effectLst/>
          <a:extLst/>
        </p:spPr>
      </p:cxnSp>
      <p:sp>
        <p:nvSpPr>
          <p:cNvPr id="22" name="Freeform 21"/>
          <p:cNvSpPr/>
          <p:nvPr/>
        </p:nvSpPr>
        <p:spPr bwMode="auto">
          <a:xfrm>
            <a:off x="5334000" y="3491964"/>
            <a:ext cx="1130300" cy="203736"/>
          </a:xfrm>
          <a:custGeom>
            <a:avLst/>
            <a:gdLst>
              <a:gd name="connsiteX0" fmla="*/ 0 w 1130300"/>
              <a:gd name="connsiteY0" fmla="*/ 76736 h 203736"/>
              <a:gd name="connsiteX1" fmla="*/ 342900 w 1130300"/>
              <a:gd name="connsiteY1" fmla="*/ 536 h 203736"/>
              <a:gd name="connsiteX2" fmla="*/ 787400 w 1130300"/>
              <a:gd name="connsiteY2" fmla="*/ 51336 h 203736"/>
              <a:gd name="connsiteX3" fmla="*/ 1130300 w 1130300"/>
              <a:gd name="connsiteY3" fmla="*/ 203736 h 203736"/>
            </a:gdLst>
            <a:ahLst/>
            <a:cxnLst>
              <a:cxn ang="0">
                <a:pos x="connsiteX0" y="connsiteY0"/>
              </a:cxn>
              <a:cxn ang="0">
                <a:pos x="connsiteX1" y="connsiteY1"/>
              </a:cxn>
              <a:cxn ang="0">
                <a:pos x="connsiteX2" y="connsiteY2"/>
              </a:cxn>
              <a:cxn ang="0">
                <a:pos x="connsiteX3" y="connsiteY3"/>
              </a:cxn>
            </a:cxnLst>
            <a:rect l="l" t="t" r="r" b="b"/>
            <a:pathLst>
              <a:path w="1130300" h="203736">
                <a:moveTo>
                  <a:pt x="0" y="76736"/>
                </a:moveTo>
                <a:cubicBezTo>
                  <a:pt x="105833" y="40752"/>
                  <a:pt x="211667" y="4769"/>
                  <a:pt x="342900" y="536"/>
                </a:cubicBezTo>
                <a:cubicBezTo>
                  <a:pt x="474133" y="-3697"/>
                  <a:pt x="656167" y="17469"/>
                  <a:pt x="787400" y="51336"/>
                </a:cubicBezTo>
                <a:cubicBezTo>
                  <a:pt x="918633" y="85203"/>
                  <a:pt x="1024466" y="144469"/>
                  <a:pt x="1130300" y="203736"/>
                </a:cubicBezTo>
              </a:path>
            </a:pathLst>
          </a:custGeom>
          <a:noFill/>
          <a:ln w="28575" cap="flat" cmpd="sng" algn="ctr">
            <a:solidFill>
              <a:srgbClr val="0070C0"/>
            </a:solidFill>
            <a:prstDash val="solid"/>
            <a:round/>
            <a:headEnd type="none" w="med" len="med"/>
            <a:tailEnd type="arrow" w="med" len="med"/>
          </a:ln>
          <a:effectLst/>
          <a:extLst/>
        </p:spPr>
        <p:txBody>
          <a:bodyPr vert="horz" wrap="square" lIns="90000" tIns="46800" rIns="90000" bIns="46800" numCol="1" rtlCol="0" anchor="ctr" anchorCtr="0" compatLnSpc="1">
            <a:prstTxWarp prst="textNoShape">
              <a:avLst/>
            </a:prstTxWarp>
          </a:bodyPr>
          <a:lstStyle/>
          <a:p>
            <a:endParaRPr lang="en-NZ">
              <a:latin typeface="Arial" charset="0"/>
              <a:cs typeface="Arial" charset="0"/>
            </a:endParaRPr>
          </a:p>
        </p:txBody>
      </p:sp>
      <p:sp>
        <p:nvSpPr>
          <p:cNvPr id="25" name="TextBox 24"/>
          <p:cNvSpPr txBox="1"/>
          <p:nvPr/>
        </p:nvSpPr>
        <p:spPr>
          <a:xfrm>
            <a:off x="6999188" y="3251368"/>
            <a:ext cx="1979712" cy="1384995"/>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Segoe Print" panose="02000600000000000000" pitchFamily="2" charset="0"/>
              </a:rPr>
              <a:t>Traffic management activity</a:t>
            </a:r>
          </a:p>
          <a:p>
            <a:pPr marL="171450" indent="-171450">
              <a:buFont typeface="Arial" panose="020B0604020202020204" pitchFamily="34" charset="0"/>
              <a:buChar char="•"/>
            </a:pPr>
            <a:endParaRPr lang="en-NZ" sz="1200" dirty="0">
              <a:latin typeface="Segoe Print" panose="02000600000000000000" pitchFamily="2" charset="0"/>
            </a:endParaRPr>
          </a:p>
          <a:p>
            <a:pPr marL="171450" indent="-171450">
              <a:buFont typeface="Arial" panose="020B0604020202020204" pitchFamily="34" charset="0"/>
              <a:buChar char="•"/>
            </a:pPr>
            <a:r>
              <a:rPr lang="en-NZ" sz="1200" dirty="0" smtClean="0">
                <a:latin typeface="Segoe Print" panose="02000600000000000000" pitchFamily="2" charset="0"/>
              </a:rPr>
              <a:t>Construction activity</a:t>
            </a:r>
          </a:p>
          <a:p>
            <a:pPr marL="171450" indent="-171450">
              <a:buFont typeface="Arial" panose="020B0604020202020204" pitchFamily="34" charset="0"/>
              <a:buChar char="•"/>
            </a:pPr>
            <a:endParaRPr lang="en-NZ" sz="1200" dirty="0">
              <a:latin typeface="Segoe Print" panose="02000600000000000000" pitchFamily="2" charset="0"/>
            </a:endParaRPr>
          </a:p>
          <a:p>
            <a:pPr marL="171450" indent="-171450">
              <a:buFont typeface="Arial" panose="020B0604020202020204" pitchFamily="34" charset="0"/>
              <a:buChar char="•"/>
            </a:pPr>
            <a:r>
              <a:rPr lang="en-NZ" sz="1200" dirty="0" smtClean="0">
                <a:latin typeface="Segoe Print" panose="02000600000000000000" pitchFamily="2" charset="0"/>
              </a:rPr>
              <a:t>Road user costs (travel time, petrol)</a:t>
            </a:r>
            <a:endParaRPr lang="en-NZ" sz="1200" dirty="0">
              <a:latin typeface="Segoe Print" panose="02000600000000000000" pitchFamily="2" charset="0"/>
            </a:endParaRPr>
          </a:p>
        </p:txBody>
      </p:sp>
      <p:sp>
        <p:nvSpPr>
          <p:cNvPr id="24" name="Freeform 23"/>
          <p:cNvSpPr/>
          <p:nvPr/>
        </p:nvSpPr>
        <p:spPr bwMode="auto">
          <a:xfrm>
            <a:off x="1168400" y="3530833"/>
            <a:ext cx="2171700" cy="837967"/>
          </a:xfrm>
          <a:custGeom>
            <a:avLst/>
            <a:gdLst>
              <a:gd name="connsiteX0" fmla="*/ 2209800 w 2209800"/>
              <a:gd name="connsiteY0" fmla="*/ 21405 h 770705"/>
              <a:gd name="connsiteX1" fmla="*/ 1536700 w 2209800"/>
              <a:gd name="connsiteY1" fmla="*/ 8705 h 770705"/>
              <a:gd name="connsiteX2" fmla="*/ 901700 w 2209800"/>
              <a:gd name="connsiteY2" fmla="*/ 135705 h 770705"/>
              <a:gd name="connsiteX3" fmla="*/ 215900 w 2209800"/>
              <a:gd name="connsiteY3" fmla="*/ 554805 h 770705"/>
              <a:gd name="connsiteX4" fmla="*/ 0 w 2209800"/>
              <a:gd name="connsiteY4" fmla="*/ 770705 h 770705"/>
              <a:gd name="connsiteX0" fmla="*/ 2209800 w 2209800"/>
              <a:gd name="connsiteY0" fmla="*/ 25167 h 774467"/>
              <a:gd name="connsiteX1" fmla="*/ 1536700 w 2209800"/>
              <a:gd name="connsiteY1" fmla="*/ 12467 h 774467"/>
              <a:gd name="connsiteX2" fmla="*/ 660400 w 2209800"/>
              <a:gd name="connsiteY2" fmla="*/ 190267 h 774467"/>
              <a:gd name="connsiteX3" fmla="*/ 215900 w 2209800"/>
              <a:gd name="connsiteY3" fmla="*/ 558567 h 774467"/>
              <a:gd name="connsiteX4" fmla="*/ 0 w 2209800"/>
              <a:gd name="connsiteY4" fmla="*/ 774467 h 774467"/>
              <a:gd name="connsiteX0" fmla="*/ 2171700 w 2171700"/>
              <a:gd name="connsiteY0" fmla="*/ 25167 h 837967"/>
              <a:gd name="connsiteX1" fmla="*/ 1498600 w 2171700"/>
              <a:gd name="connsiteY1" fmla="*/ 12467 h 837967"/>
              <a:gd name="connsiteX2" fmla="*/ 622300 w 2171700"/>
              <a:gd name="connsiteY2" fmla="*/ 190267 h 837967"/>
              <a:gd name="connsiteX3" fmla="*/ 177800 w 2171700"/>
              <a:gd name="connsiteY3" fmla="*/ 558567 h 837967"/>
              <a:gd name="connsiteX4" fmla="*/ 0 w 2171700"/>
              <a:gd name="connsiteY4" fmla="*/ 837967 h 837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837967">
                <a:moveTo>
                  <a:pt x="2171700" y="25167"/>
                </a:moveTo>
                <a:cubicBezTo>
                  <a:pt x="1944158" y="9292"/>
                  <a:pt x="1756833" y="-15050"/>
                  <a:pt x="1498600" y="12467"/>
                </a:cubicBezTo>
                <a:cubicBezTo>
                  <a:pt x="1240367" y="39984"/>
                  <a:pt x="842433" y="99250"/>
                  <a:pt x="622300" y="190267"/>
                </a:cubicBezTo>
                <a:cubicBezTo>
                  <a:pt x="402167" y="281284"/>
                  <a:pt x="281517" y="450617"/>
                  <a:pt x="177800" y="558567"/>
                </a:cubicBezTo>
                <a:cubicBezTo>
                  <a:pt x="74083" y="666517"/>
                  <a:pt x="32808" y="782933"/>
                  <a:pt x="0" y="837967"/>
                </a:cubicBezTo>
              </a:path>
            </a:pathLst>
          </a:custGeom>
          <a:noFill/>
          <a:ln w="28575" cap="flat" cmpd="sng" algn="ctr">
            <a:solidFill>
              <a:srgbClr val="0070C0"/>
            </a:solidFill>
            <a:prstDash val="solid"/>
            <a:round/>
            <a:headEnd type="none" w="med" len="med"/>
            <a:tailEnd type="arrow" w="med" len="med"/>
          </a:ln>
          <a:effectLst/>
          <a:extLst/>
        </p:spPr>
        <p:txBody>
          <a:bodyPr vert="horz" wrap="square" lIns="90000" tIns="46800" rIns="90000" bIns="46800" numCol="1" rtlCol="0" anchor="ctr" anchorCtr="0" compatLnSpc="1">
            <a:prstTxWarp prst="textNoShape">
              <a:avLst/>
            </a:prstTxWarp>
          </a:bodyPr>
          <a:lstStyle/>
          <a:p>
            <a:endParaRPr lang="en-NZ">
              <a:latin typeface="Arial" charset="0"/>
              <a:cs typeface="Arial" charset="0"/>
            </a:endParaRPr>
          </a:p>
        </p:txBody>
      </p:sp>
      <p:sp>
        <p:nvSpPr>
          <p:cNvPr id="27" name="TextBox 26"/>
          <p:cNvSpPr txBox="1"/>
          <p:nvPr/>
        </p:nvSpPr>
        <p:spPr>
          <a:xfrm>
            <a:off x="64281" y="4360446"/>
            <a:ext cx="2208237" cy="338554"/>
          </a:xfrm>
          <a:prstGeom prst="rect">
            <a:avLst/>
          </a:prstGeom>
          <a:noFill/>
        </p:spPr>
        <p:txBody>
          <a:bodyPr wrap="square" rtlCol="0">
            <a:spAutoFit/>
          </a:bodyPr>
          <a:lstStyle/>
          <a:p>
            <a:r>
              <a:rPr lang="en-NZ" sz="1600" b="1" dirty="0" smtClean="0">
                <a:solidFill>
                  <a:schemeClr val="tx1">
                    <a:lumMod val="75000"/>
                  </a:schemeClr>
                </a:solidFill>
                <a:latin typeface="Segoe Print" panose="02000600000000000000" pitchFamily="2" charset="0"/>
                <a:ea typeface="Dotum" panose="020B0600000101010101" pitchFamily="34" charset="-127"/>
              </a:rPr>
              <a:t>Risk Management</a:t>
            </a:r>
            <a:endParaRPr lang="en-NZ" sz="1600" b="1" dirty="0">
              <a:solidFill>
                <a:schemeClr val="tx1">
                  <a:lumMod val="75000"/>
                </a:schemeClr>
              </a:solidFill>
              <a:latin typeface="Segoe Print" panose="02000600000000000000" pitchFamily="2" charset="0"/>
              <a:ea typeface="Dotum" panose="020B0600000101010101" pitchFamily="34" charset="-127"/>
            </a:endParaRPr>
          </a:p>
        </p:txBody>
      </p:sp>
      <p:sp>
        <p:nvSpPr>
          <p:cNvPr id="28" name="TextBox 27"/>
          <p:cNvSpPr txBox="1"/>
          <p:nvPr/>
        </p:nvSpPr>
        <p:spPr>
          <a:xfrm>
            <a:off x="143470" y="4681565"/>
            <a:ext cx="3196630" cy="830997"/>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Segoe Print" panose="02000600000000000000" pitchFamily="2" charset="0"/>
              </a:rPr>
              <a:t>Network impacts</a:t>
            </a:r>
          </a:p>
          <a:p>
            <a:pPr marL="171450" indent="-171450">
              <a:buFont typeface="Arial" panose="020B0604020202020204" pitchFamily="34" charset="0"/>
              <a:buChar char="•"/>
            </a:pPr>
            <a:endParaRPr lang="en-NZ" sz="1200" dirty="0">
              <a:latin typeface="Segoe Print" panose="02000600000000000000" pitchFamily="2" charset="0"/>
            </a:endParaRPr>
          </a:p>
          <a:p>
            <a:pPr marL="171450" indent="-171450">
              <a:buFont typeface="Arial" panose="020B0604020202020204" pitchFamily="34" charset="0"/>
              <a:buChar char="•"/>
            </a:pPr>
            <a:r>
              <a:rPr lang="en-NZ" sz="1200" dirty="0" smtClean="0">
                <a:latin typeface="Segoe Print" panose="02000600000000000000" pitchFamily="2" charset="0"/>
              </a:rPr>
              <a:t>Reputation of project and involved parties</a:t>
            </a:r>
          </a:p>
        </p:txBody>
      </p:sp>
    </p:spTree>
    <p:extLst>
      <p:ext uri="{BB962C8B-B14F-4D97-AF65-F5344CB8AC3E}">
        <p14:creationId xmlns:p14="http://schemas.microsoft.com/office/powerpoint/2010/main" val="1547744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1" grpId="0"/>
      <p:bldP spid="12" grpId="0"/>
      <p:bldP spid="10" grpId="0" animBg="1"/>
      <p:bldP spid="14" grpId="0"/>
      <p:bldP spid="15" grpId="0"/>
      <p:bldP spid="16" grpId="0"/>
      <p:bldP spid="22" grpId="0" animBg="1"/>
      <p:bldP spid="25" grpId="0"/>
      <p:bldP spid="24"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Discussion Panel</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371178"/>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7164288" y="6371178"/>
            <a:ext cx="288032" cy="284395"/>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300" y="2102612"/>
            <a:ext cx="8788400" cy="2923877"/>
          </a:xfrm>
          <a:prstGeom prst="rect">
            <a:avLst/>
          </a:prstGeom>
          <a:noFill/>
        </p:spPr>
        <p:txBody>
          <a:bodyPr wrap="square" rtlCol="0">
            <a:spAutoFit/>
          </a:bodyPr>
          <a:lstStyle/>
          <a:p>
            <a:pPr marL="171450" indent="-171450">
              <a:buFont typeface="Arial" panose="020B0604020202020204" pitchFamily="34" charset="0"/>
              <a:buChar char="•"/>
            </a:pPr>
            <a:r>
              <a:rPr lang="en-NZ" sz="2400" dirty="0" smtClean="0"/>
              <a:t>Andrea Williamson – Network and Systems Manager (MHXK)</a:t>
            </a:r>
          </a:p>
          <a:p>
            <a:pPr lvl="1"/>
            <a:r>
              <a:rPr lang="en-NZ" sz="1600" i="1" dirty="0" smtClean="0"/>
              <a:t>Fletchers</a:t>
            </a:r>
          </a:p>
          <a:p>
            <a:pPr marL="171450" indent="-171450">
              <a:buFont typeface="Arial" panose="020B0604020202020204" pitchFamily="34" charset="0"/>
              <a:buChar char="•"/>
            </a:pPr>
            <a:endParaRPr lang="en-NZ" sz="2400" dirty="0"/>
          </a:p>
          <a:p>
            <a:pPr marL="171450" indent="-171450">
              <a:buFont typeface="Arial" panose="020B0604020202020204" pitchFamily="34" charset="0"/>
              <a:buChar char="•"/>
            </a:pPr>
            <a:r>
              <a:rPr lang="en-NZ" sz="2400" dirty="0" smtClean="0"/>
              <a:t>Duncan Edgar – Network Traffic Management Coordinator   </a:t>
            </a:r>
          </a:p>
          <a:p>
            <a:r>
              <a:rPr lang="en-NZ" sz="2400" dirty="0" smtClean="0"/>
              <a:t>     </a:t>
            </a:r>
            <a:r>
              <a:rPr lang="en-NZ" sz="1600" i="1" dirty="0" smtClean="0"/>
              <a:t>Auckland Motorway Alliance</a:t>
            </a:r>
          </a:p>
          <a:p>
            <a:pPr marL="171450" indent="-171450">
              <a:buFont typeface="Arial" panose="020B0604020202020204" pitchFamily="34" charset="0"/>
              <a:buChar char="•"/>
            </a:pPr>
            <a:endParaRPr lang="en-NZ" sz="2400" dirty="0"/>
          </a:p>
          <a:p>
            <a:pPr marL="171450" indent="-171450">
              <a:buFont typeface="Arial" panose="020B0604020202020204" pitchFamily="34" charset="0"/>
              <a:buChar char="•"/>
            </a:pPr>
            <a:r>
              <a:rPr lang="en-NZ" sz="2400" dirty="0" smtClean="0"/>
              <a:t>Laurence Jones – Team Leader Works Approval (</a:t>
            </a:r>
            <a:r>
              <a:rPr lang="en-NZ" sz="2400" dirty="0" err="1" smtClean="0"/>
              <a:t>Cntrl</a:t>
            </a:r>
            <a:r>
              <a:rPr lang="en-NZ" sz="2400" dirty="0" smtClean="0"/>
              <a:t> &amp; </a:t>
            </a:r>
            <a:r>
              <a:rPr lang="en-NZ" sz="2400" dirty="0" err="1" smtClean="0"/>
              <a:t>Sth</a:t>
            </a:r>
            <a:r>
              <a:rPr lang="en-NZ" sz="2400" dirty="0" smtClean="0"/>
              <a:t>)</a:t>
            </a:r>
          </a:p>
          <a:p>
            <a:r>
              <a:rPr lang="en-NZ" sz="2400" dirty="0" smtClean="0"/>
              <a:t>     </a:t>
            </a:r>
            <a:r>
              <a:rPr lang="en-NZ" sz="1600" i="1" dirty="0" smtClean="0"/>
              <a:t>Auckland </a:t>
            </a:r>
            <a:r>
              <a:rPr lang="en-NZ" sz="1600" i="1" dirty="0"/>
              <a:t>Transport</a:t>
            </a:r>
          </a:p>
        </p:txBody>
      </p:sp>
    </p:spTree>
    <p:extLst>
      <p:ext uri="{BB962C8B-B14F-4D97-AF65-F5344CB8AC3E}">
        <p14:creationId xmlns:p14="http://schemas.microsoft.com/office/powerpoint/2010/main" val="154770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data tells us…</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371178"/>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7164288" y="6371178"/>
            <a:ext cx="288032" cy="284395"/>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27584" y="1628800"/>
            <a:ext cx="7357370" cy="3960440"/>
            <a:chOff x="827584" y="1628800"/>
            <a:chExt cx="7357370" cy="3960440"/>
          </a:xfrm>
        </p:grpSpPr>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628800"/>
              <a:ext cx="735737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t="11207" r="61120" b="20781"/>
            <a:stretch/>
          </p:blipFill>
          <p:spPr bwMode="auto">
            <a:xfrm>
              <a:off x="2570788" y="2072640"/>
              <a:ext cx="5270191" cy="2693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211" t="80087" r="61328"/>
            <a:stretch/>
          </p:blipFill>
          <p:spPr bwMode="auto">
            <a:xfrm>
              <a:off x="2101589" y="4800600"/>
              <a:ext cx="1571251" cy="78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gr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855" t="79907" r="72895" b="3198"/>
          <a:stretch/>
        </p:blipFill>
        <p:spPr bwMode="auto">
          <a:xfrm>
            <a:off x="2144975" y="4794250"/>
            <a:ext cx="680561" cy="66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9339" t="71017" r="51243" b="20273"/>
          <a:stretch/>
        </p:blipFill>
        <p:spPr bwMode="auto">
          <a:xfrm>
            <a:off x="3723384" y="4440350"/>
            <a:ext cx="692944" cy="34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991" t="42304" r="29872" b="20514"/>
          <a:stretch/>
        </p:blipFill>
        <p:spPr bwMode="auto">
          <a:xfrm>
            <a:off x="5311514" y="3303199"/>
            <a:ext cx="672193" cy="147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2482" t="12566" r="8286" b="20274"/>
          <a:stretch/>
        </p:blipFill>
        <p:spPr bwMode="auto">
          <a:xfrm>
            <a:off x="6900838" y="2121693"/>
            <a:ext cx="679254" cy="265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535648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data tells us…</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371178"/>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7164288" y="6371178"/>
            <a:ext cx="288032" cy="284395"/>
          </a:xfrm>
          <a:prstGeom prst="ellipse">
            <a:avLst/>
          </a:prstGeom>
          <a:noFill/>
          <a:extLst>
            <a:ext uri="{909E8E84-426E-40DD-AFC4-6F175D3DCCD1}">
              <a14:hiddenFill xmlns:a14="http://schemas.microsoft.com/office/drawing/2010/main">
                <a:solidFill>
                  <a:srgbClr val="FFFFFF"/>
                </a:solidFill>
              </a14:hiddenFill>
            </a:ext>
          </a:extLst>
        </p:spPr>
      </p:pic>
      <p:pic>
        <p:nvPicPr>
          <p:cNvPr id="6148" name="Picture 4" descr="http://www.bnb.co.nz/images/map-background.png"/>
          <p:cNvPicPr>
            <a:picLocks noChangeAspect="1" noChangeArrowheads="1"/>
          </p:cNvPicPr>
          <p:nvPr/>
        </p:nvPicPr>
        <p:blipFill rotWithShape="1">
          <a:blip r:embed="rId5">
            <a:extLst>
              <a:ext uri="{28A0092B-C50C-407E-A947-70E740481C1C}">
                <a14:useLocalDpi xmlns:a14="http://schemas.microsoft.com/office/drawing/2010/main" val="0"/>
              </a:ext>
            </a:extLst>
          </a:blip>
          <a:srcRect l="11864" r="12756"/>
          <a:stretch/>
        </p:blipFill>
        <p:spPr bwMode="auto">
          <a:xfrm>
            <a:off x="429192" y="1457326"/>
            <a:ext cx="3838576" cy="459952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709848" y="1774961"/>
            <a:ext cx="512068" cy="421585"/>
            <a:chOff x="4861530" y="1774960"/>
            <a:chExt cx="512068" cy="421585"/>
          </a:xfrm>
        </p:grpSpPr>
        <p:sp>
          <p:nvSpPr>
            <p:cNvPr id="4" name="Teardrop 3"/>
            <p:cNvSpPr>
              <a:spLocks noChangeAspect="1"/>
            </p:cNvSpPr>
            <p:nvPr/>
          </p:nvSpPr>
          <p:spPr bwMode="auto">
            <a:xfrm rot="8106290">
              <a:off x="4904855" y="1774960"/>
              <a:ext cx="425418" cy="421585"/>
            </a:xfrm>
            <a:prstGeom prst="teardrop">
              <a:avLst>
                <a:gd name="adj" fmla="val 133771"/>
              </a:avLst>
            </a:prstGeom>
            <a:solidFill>
              <a:srgbClr val="0070C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6" name="TextBox 5"/>
            <p:cNvSpPr txBox="1"/>
            <p:nvPr/>
          </p:nvSpPr>
          <p:spPr>
            <a:xfrm>
              <a:off x="4861530" y="1878061"/>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22%</a:t>
              </a:r>
              <a:endParaRPr lang="en-NZ" b="1" baseline="30000" dirty="0">
                <a:solidFill>
                  <a:schemeClr val="bg1"/>
                </a:solidFill>
                <a:latin typeface="Century Gothic" panose="020B0502020202020204" pitchFamily="34" charset="0"/>
              </a:endParaRPr>
            </a:p>
          </p:txBody>
        </p:sp>
      </p:grpSp>
      <p:grpSp>
        <p:nvGrpSpPr>
          <p:cNvPr id="21" name="Group 20"/>
          <p:cNvGrpSpPr/>
          <p:nvPr/>
        </p:nvGrpSpPr>
        <p:grpSpPr>
          <a:xfrm>
            <a:off x="2447735" y="2689674"/>
            <a:ext cx="512068" cy="421585"/>
            <a:chOff x="4599417" y="2689673"/>
            <a:chExt cx="512068" cy="421585"/>
          </a:xfrm>
        </p:grpSpPr>
        <p:sp>
          <p:nvSpPr>
            <p:cNvPr id="9" name="Teardrop 8"/>
            <p:cNvSpPr>
              <a:spLocks noChangeAspect="1"/>
            </p:cNvSpPr>
            <p:nvPr/>
          </p:nvSpPr>
          <p:spPr bwMode="auto">
            <a:xfrm rot="8106290">
              <a:off x="4642742" y="2689673"/>
              <a:ext cx="425418" cy="421585"/>
            </a:xfrm>
            <a:prstGeom prst="teardrop">
              <a:avLst>
                <a:gd name="adj" fmla="val 133771"/>
              </a:avLst>
            </a:prstGeom>
            <a:solidFill>
              <a:srgbClr val="0070C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10" name="TextBox 9"/>
            <p:cNvSpPr txBox="1"/>
            <p:nvPr/>
          </p:nvSpPr>
          <p:spPr>
            <a:xfrm>
              <a:off x="4599417" y="2792774"/>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7%</a:t>
              </a:r>
              <a:endParaRPr lang="en-NZ" b="1" baseline="30000" dirty="0">
                <a:solidFill>
                  <a:schemeClr val="bg1"/>
                </a:solidFill>
                <a:latin typeface="Century Gothic" panose="020B0502020202020204" pitchFamily="34" charset="0"/>
              </a:endParaRPr>
            </a:p>
          </p:txBody>
        </p:sp>
      </p:grpSp>
      <p:grpSp>
        <p:nvGrpSpPr>
          <p:cNvPr id="8" name="Group 7"/>
          <p:cNvGrpSpPr/>
          <p:nvPr/>
        </p:nvGrpSpPr>
        <p:grpSpPr>
          <a:xfrm>
            <a:off x="3090847" y="2212948"/>
            <a:ext cx="512068" cy="421585"/>
            <a:chOff x="5242529" y="2212947"/>
            <a:chExt cx="512068" cy="421585"/>
          </a:xfrm>
        </p:grpSpPr>
        <p:sp>
          <p:nvSpPr>
            <p:cNvPr id="11" name="Teardrop 10"/>
            <p:cNvSpPr>
              <a:spLocks noChangeAspect="1"/>
            </p:cNvSpPr>
            <p:nvPr/>
          </p:nvSpPr>
          <p:spPr bwMode="auto">
            <a:xfrm rot="8106290">
              <a:off x="5285854" y="2212947"/>
              <a:ext cx="425418" cy="421585"/>
            </a:xfrm>
            <a:prstGeom prst="teardrop">
              <a:avLst>
                <a:gd name="adj" fmla="val 133771"/>
              </a:avLst>
            </a:prstGeom>
            <a:solidFill>
              <a:srgbClr val="0070C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12" name="TextBox 11"/>
            <p:cNvSpPr txBox="1"/>
            <p:nvPr/>
          </p:nvSpPr>
          <p:spPr>
            <a:xfrm>
              <a:off x="5242529" y="2316048"/>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12%</a:t>
              </a:r>
              <a:endParaRPr lang="en-NZ" b="1" baseline="30000" dirty="0">
                <a:solidFill>
                  <a:schemeClr val="bg1"/>
                </a:solidFill>
                <a:latin typeface="Century Gothic" panose="020B0502020202020204" pitchFamily="34" charset="0"/>
              </a:endParaRPr>
            </a:p>
          </p:txBody>
        </p:sp>
      </p:grpSp>
      <p:grpSp>
        <p:nvGrpSpPr>
          <p:cNvPr id="22" name="Group 21"/>
          <p:cNvGrpSpPr/>
          <p:nvPr/>
        </p:nvGrpSpPr>
        <p:grpSpPr>
          <a:xfrm>
            <a:off x="2666419" y="3246840"/>
            <a:ext cx="512068" cy="421585"/>
            <a:chOff x="4818101" y="3246839"/>
            <a:chExt cx="512068" cy="421585"/>
          </a:xfrm>
        </p:grpSpPr>
        <p:sp>
          <p:nvSpPr>
            <p:cNvPr id="13" name="Teardrop 12"/>
            <p:cNvSpPr>
              <a:spLocks noChangeAspect="1"/>
            </p:cNvSpPr>
            <p:nvPr/>
          </p:nvSpPr>
          <p:spPr bwMode="auto">
            <a:xfrm rot="8106290">
              <a:off x="4861426" y="3246839"/>
              <a:ext cx="425418" cy="421585"/>
            </a:xfrm>
            <a:prstGeom prst="teardrop">
              <a:avLst>
                <a:gd name="adj" fmla="val 133771"/>
              </a:avLst>
            </a:prstGeom>
            <a:solidFill>
              <a:srgbClr val="0070C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14" name="TextBox 13"/>
            <p:cNvSpPr txBox="1"/>
            <p:nvPr/>
          </p:nvSpPr>
          <p:spPr>
            <a:xfrm>
              <a:off x="4818101" y="3349940"/>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12%</a:t>
              </a:r>
              <a:endParaRPr lang="en-NZ" b="1" baseline="30000" dirty="0">
                <a:solidFill>
                  <a:schemeClr val="bg1"/>
                </a:solidFill>
                <a:latin typeface="Century Gothic" panose="020B0502020202020204" pitchFamily="34" charset="0"/>
              </a:endParaRPr>
            </a:p>
          </p:txBody>
        </p:sp>
      </p:grpSp>
      <p:grpSp>
        <p:nvGrpSpPr>
          <p:cNvPr id="23" name="Group 22"/>
          <p:cNvGrpSpPr/>
          <p:nvPr/>
        </p:nvGrpSpPr>
        <p:grpSpPr>
          <a:xfrm>
            <a:off x="2110922" y="3246840"/>
            <a:ext cx="512068" cy="421585"/>
            <a:chOff x="4262604" y="3246839"/>
            <a:chExt cx="512068" cy="421585"/>
          </a:xfrm>
        </p:grpSpPr>
        <p:sp>
          <p:nvSpPr>
            <p:cNvPr id="15" name="Teardrop 14"/>
            <p:cNvSpPr>
              <a:spLocks noChangeAspect="1"/>
            </p:cNvSpPr>
            <p:nvPr/>
          </p:nvSpPr>
          <p:spPr bwMode="auto">
            <a:xfrm rot="8106290">
              <a:off x="4305929" y="3246839"/>
              <a:ext cx="425418" cy="421585"/>
            </a:xfrm>
            <a:prstGeom prst="teardrop">
              <a:avLst>
                <a:gd name="adj" fmla="val 133771"/>
              </a:avLst>
            </a:prstGeom>
            <a:solidFill>
              <a:srgbClr val="0070C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16" name="TextBox 15"/>
            <p:cNvSpPr txBox="1"/>
            <p:nvPr/>
          </p:nvSpPr>
          <p:spPr>
            <a:xfrm>
              <a:off x="4262604" y="3349940"/>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14%</a:t>
              </a:r>
              <a:endParaRPr lang="en-NZ" b="1" baseline="30000" dirty="0">
                <a:solidFill>
                  <a:schemeClr val="bg1"/>
                </a:solidFill>
                <a:latin typeface="Century Gothic" panose="020B0502020202020204" pitchFamily="34" charset="0"/>
              </a:endParaRPr>
            </a:p>
          </p:txBody>
        </p:sp>
      </p:grpSp>
      <p:grpSp>
        <p:nvGrpSpPr>
          <p:cNvPr id="24" name="Group 23"/>
          <p:cNvGrpSpPr/>
          <p:nvPr/>
        </p:nvGrpSpPr>
        <p:grpSpPr>
          <a:xfrm>
            <a:off x="2067494" y="3952866"/>
            <a:ext cx="512068" cy="421585"/>
            <a:chOff x="4219176" y="3952865"/>
            <a:chExt cx="512068" cy="421585"/>
          </a:xfrm>
        </p:grpSpPr>
        <p:sp>
          <p:nvSpPr>
            <p:cNvPr id="17" name="Teardrop 16"/>
            <p:cNvSpPr>
              <a:spLocks noChangeAspect="1"/>
            </p:cNvSpPr>
            <p:nvPr/>
          </p:nvSpPr>
          <p:spPr bwMode="auto">
            <a:xfrm rot="8106290">
              <a:off x="4262501" y="3952865"/>
              <a:ext cx="425418" cy="421585"/>
            </a:xfrm>
            <a:prstGeom prst="teardrop">
              <a:avLst>
                <a:gd name="adj" fmla="val 133771"/>
              </a:avLst>
            </a:prstGeom>
            <a:solidFill>
              <a:srgbClr val="0070C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18" name="TextBox 17"/>
            <p:cNvSpPr txBox="1"/>
            <p:nvPr/>
          </p:nvSpPr>
          <p:spPr>
            <a:xfrm>
              <a:off x="4219176" y="4055966"/>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12%</a:t>
              </a:r>
              <a:endParaRPr lang="en-NZ" b="1" baseline="30000" dirty="0">
                <a:solidFill>
                  <a:schemeClr val="bg1"/>
                </a:solidFill>
                <a:latin typeface="Century Gothic" panose="020B0502020202020204" pitchFamily="34" charset="0"/>
              </a:endParaRPr>
            </a:p>
          </p:txBody>
        </p:sp>
      </p:grpSp>
      <p:grpSp>
        <p:nvGrpSpPr>
          <p:cNvPr id="25" name="Group 24"/>
          <p:cNvGrpSpPr/>
          <p:nvPr/>
        </p:nvGrpSpPr>
        <p:grpSpPr>
          <a:xfrm>
            <a:off x="1547773" y="4778461"/>
            <a:ext cx="512068" cy="421585"/>
            <a:chOff x="3699455" y="4778460"/>
            <a:chExt cx="512068" cy="421585"/>
          </a:xfrm>
        </p:grpSpPr>
        <p:sp>
          <p:nvSpPr>
            <p:cNvPr id="19" name="Teardrop 18"/>
            <p:cNvSpPr>
              <a:spLocks noChangeAspect="1"/>
            </p:cNvSpPr>
            <p:nvPr/>
          </p:nvSpPr>
          <p:spPr bwMode="auto">
            <a:xfrm rot="8106290">
              <a:off x="3742780" y="4778460"/>
              <a:ext cx="425418" cy="421585"/>
            </a:xfrm>
            <a:prstGeom prst="teardrop">
              <a:avLst>
                <a:gd name="adj" fmla="val 133771"/>
              </a:avLst>
            </a:prstGeom>
            <a:solidFill>
              <a:srgbClr val="0070C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20" name="TextBox 19"/>
            <p:cNvSpPr txBox="1"/>
            <p:nvPr/>
          </p:nvSpPr>
          <p:spPr>
            <a:xfrm>
              <a:off x="3699455" y="4881561"/>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15%</a:t>
              </a:r>
              <a:endParaRPr lang="en-NZ" b="1" baseline="30000" dirty="0">
                <a:solidFill>
                  <a:schemeClr val="bg1"/>
                </a:solidFill>
                <a:latin typeface="Century Gothic" panose="020B0502020202020204" pitchFamily="34" charset="0"/>
              </a:endParaRPr>
            </a:p>
          </p:txBody>
        </p:sp>
      </p:grpSp>
      <p:pic>
        <p:nvPicPr>
          <p:cNvPr id="28" name="Picture 4" descr="http://www.bnb.co.nz/images/map-background.png"/>
          <p:cNvPicPr>
            <a:picLocks noChangeAspect="1" noChangeArrowheads="1"/>
          </p:cNvPicPr>
          <p:nvPr/>
        </p:nvPicPr>
        <p:blipFill rotWithShape="1">
          <a:blip r:embed="rId5">
            <a:extLst>
              <a:ext uri="{28A0092B-C50C-407E-A947-70E740481C1C}">
                <a14:useLocalDpi xmlns:a14="http://schemas.microsoft.com/office/drawing/2010/main" val="0"/>
              </a:ext>
            </a:extLst>
          </a:blip>
          <a:srcRect l="11864" r="12756"/>
          <a:stretch/>
        </p:blipFill>
        <p:spPr bwMode="auto">
          <a:xfrm>
            <a:off x="4742693" y="1457328"/>
            <a:ext cx="3838576" cy="45995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7023349" y="1774963"/>
            <a:ext cx="512068" cy="421585"/>
            <a:chOff x="4861530" y="1774960"/>
            <a:chExt cx="512068" cy="421585"/>
          </a:xfrm>
        </p:grpSpPr>
        <p:sp>
          <p:nvSpPr>
            <p:cNvPr id="30" name="Teardrop 29"/>
            <p:cNvSpPr>
              <a:spLocks noChangeAspect="1"/>
            </p:cNvSpPr>
            <p:nvPr/>
          </p:nvSpPr>
          <p:spPr bwMode="auto">
            <a:xfrm rot="8106290">
              <a:off x="4904855" y="1774960"/>
              <a:ext cx="425418" cy="421585"/>
            </a:xfrm>
            <a:prstGeom prst="teardrop">
              <a:avLst>
                <a:gd name="adj" fmla="val 133771"/>
              </a:avLst>
            </a:prstGeom>
            <a:solidFill>
              <a:srgbClr val="00B05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31" name="TextBox 30"/>
            <p:cNvSpPr txBox="1"/>
            <p:nvPr/>
          </p:nvSpPr>
          <p:spPr>
            <a:xfrm>
              <a:off x="4861530" y="1878061"/>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6%</a:t>
              </a:r>
              <a:endParaRPr lang="en-NZ" b="1" baseline="30000" dirty="0">
                <a:solidFill>
                  <a:schemeClr val="bg1"/>
                </a:solidFill>
                <a:latin typeface="Century Gothic" panose="020B0502020202020204" pitchFamily="34" charset="0"/>
              </a:endParaRPr>
            </a:p>
          </p:txBody>
        </p:sp>
      </p:grpSp>
      <p:grpSp>
        <p:nvGrpSpPr>
          <p:cNvPr id="32" name="Group 31"/>
          <p:cNvGrpSpPr/>
          <p:nvPr/>
        </p:nvGrpSpPr>
        <p:grpSpPr>
          <a:xfrm>
            <a:off x="6761236" y="2689676"/>
            <a:ext cx="512068" cy="421585"/>
            <a:chOff x="4599417" y="2689673"/>
            <a:chExt cx="512068" cy="421585"/>
          </a:xfrm>
        </p:grpSpPr>
        <p:sp>
          <p:nvSpPr>
            <p:cNvPr id="33" name="Teardrop 32"/>
            <p:cNvSpPr>
              <a:spLocks noChangeAspect="1"/>
            </p:cNvSpPr>
            <p:nvPr/>
          </p:nvSpPr>
          <p:spPr bwMode="auto">
            <a:xfrm rot="8106290">
              <a:off x="4642742" y="2689673"/>
              <a:ext cx="425418" cy="421585"/>
            </a:xfrm>
            <a:prstGeom prst="teardrop">
              <a:avLst>
                <a:gd name="adj" fmla="val 133771"/>
              </a:avLst>
            </a:prstGeom>
            <a:solidFill>
              <a:srgbClr val="00B05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34" name="TextBox 33"/>
            <p:cNvSpPr txBox="1"/>
            <p:nvPr/>
          </p:nvSpPr>
          <p:spPr>
            <a:xfrm>
              <a:off x="4599417" y="2792774"/>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12%</a:t>
              </a:r>
              <a:endParaRPr lang="en-NZ" b="1" baseline="30000" dirty="0">
                <a:solidFill>
                  <a:schemeClr val="bg1"/>
                </a:solidFill>
                <a:latin typeface="Century Gothic" panose="020B0502020202020204" pitchFamily="34" charset="0"/>
              </a:endParaRPr>
            </a:p>
          </p:txBody>
        </p:sp>
      </p:grpSp>
      <p:grpSp>
        <p:nvGrpSpPr>
          <p:cNvPr id="35" name="Group 34"/>
          <p:cNvGrpSpPr/>
          <p:nvPr/>
        </p:nvGrpSpPr>
        <p:grpSpPr>
          <a:xfrm>
            <a:off x="7404348" y="2212950"/>
            <a:ext cx="512068" cy="421585"/>
            <a:chOff x="5242529" y="2212947"/>
            <a:chExt cx="512068" cy="421585"/>
          </a:xfrm>
        </p:grpSpPr>
        <p:sp>
          <p:nvSpPr>
            <p:cNvPr id="36" name="Teardrop 35"/>
            <p:cNvSpPr>
              <a:spLocks noChangeAspect="1"/>
            </p:cNvSpPr>
            <p:nvPr/>
          </p:nvSpPr>
          <p:spPr bwMode="auto">
            <a:xfrm rot="8106290">
              <a:off x="5285854" y="2212947"/>
              <a:ext cx="425418" cy="421585"/>
            </a:xfrm>
            <a:prstGeom prst="teardrop">
              <a:avLst>
                <a:gd name="adj" fmla="val 133771"/>
              </a:avLst>
            </a:prstGeom>
            <a:solidFill>
              <a:srgbClr val="00B05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37" name="TextBox 36"/>
            <p:cNvSpPr txBox="1"/>
            <p:nvPr/>
          </p:nvSpPr>
          <p:spPr>
            <a:xfrm>
              <a:off x="5242529" y="2316048"/>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smtClean="0">
                  <a:solidFill>
                    <a:schemeClr val="bg1"/>
                  </a:solidFill>
                  <a:latin typeface="Century Gothic" panose="020B0502020202020204" pitchFamily="34" charset="0"/>
                </a:rPr>
                <a:t>12%</a:t>
              </a:r>
              <a:endParaRPr lang="en-NZ" b="1" baseline="30000" dirty="0">
                <a:solidFill>
                  <a:schemeClr val="bg1"/>
                </a:solidFill>
                <a:latin typeface="Century Gothic" panose="020B0502020202020204" pitchFamily="34" charset="0"/>
              </a:endParaRPr>
            </a:p>
          </p:txBody>
        </p:sp>
      </p:grpSp>
      <p:grpSp>
        <p:nvGrpSpPr>
          <p:cNvPr id="41" name="Group 40"/>
          <p:cNvGrpSpPr/>
          <p:nvPr/>
        </p:nvGrpSpPr>
        <p:grpSpPr>
          <a:xfrm>
            <a:off x="6424423" y="3246842"/>
            <a:ext cx="512068" cy="421585"/>
            <a:chOff x="4262604" y="3246839"/>
            <a:chExt cx="512068" cy="421585"/>
          </a:xfrm>
        </p:grpSpPr>
        <p:sp>
          <p:nvSpPr>
            <p:cNvPr id="42" name="Teardrop 41"/>
            <p:cNvSpPr>
              <a:spLocks noChangeAspect="1"/>
            </p:cNvSpPr>
            <p:nvPr/>
          </p:nvSpPr>
          <p:spPr bwMode="auto">
            <a:xfrm rot="8106290">
              <a:off x="4305929" y="3246839"/>
              <a:ext cx="425418" cy="421585"/>
            </a:xfrm>
            <a:prstGeom prst="teardrop">
              <a:avLst>
                <a:gd name="adj" fmla="val 133771"/>
              </a:avLst>
            </a:prstGeom>
            <a:solidFill>
              <a:srgbClr val="00B05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43" name="TextBox 42"/>
            <p:cNvSpPr txBox="1"/>
            <p:nvPr/>
          </p:nvSpPr>
          <p:spPr>
            <a:xfrm>
              <a:off x="4262604" y="3349940"/>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 </a:t>
              </a:r>
              <a:r>
                <a:rPr lang="en-NZ" b="1" dirty="0">
                  <a:solidFill>
                    <a:schemeClr val="bg1"/>
                  </a:solidFill>
                  <a:latin typeface="Century Gothic" panose="020B0502020202020204" pitchFamily="34" charset="0"/>
                </a:rPr>
                <a:t>6</a:t>
              </a:r>
              <a:r>
                <a:rPr lang="en-NZ" b="1" dirty="0" smtClean="0">
                  <a:solidFill>
                    <a:schemeClr val="bg1"/>
                  </a:solidFill>
                  <a:latin typeface="Century Gothic" panose="020B0502020202020204" pitchFamily="34" charset="0"/>
                </a:rPr>
                <a:t>%</a:t>
              </a:r>
              <a:endParaRPr lang="en-NZ" b="1" baseline="30000" dirty="0">
                <a:solidFill>
                  <a:schemeClr val="bg1"/>
                </a:solidFill>
                <a:latin typeface="Century Gothic" panose="020B0502020202020204" pitchFamily="34" charset="0"/>
              </a:endParaRPr>
            </a:p>
          </p:txBody>
        </p:sp>
      </p:grpSp>
      <p:grpSp>
        <p:nvGrpSpPr>
          <p:cNvPr id="44" name="Group 43"/>
          <p:cNvGrpSpPr/>
          <p:nvPr/>
        </p:nvGrpSpPr>
        <p:grpSpPr>
          <a:xfrm>
            <a:off x="6380995" y="3952868"/>
            <a:ext cx="512068" cy="421585"/>
            <a:chOff x="4219176" y="3952865"/>
            <a:chExt cx="512068" cy="421585"/>
          </a:xfrm>
        </p:grpSpPr>
        <p:sp>
          <p:nvSpPr>
            <p:cNvPr id="45" name="Teardrop 44"/>
            <p:cNvSpPr>
              <a:spLocks noChangeAspect="1"/>
            </p:cNvSpPr>
            <p:nvPr/>
          </p:nvSpPr>
          <p:spPr bwMode="auto">
            <a:xfrm rot="8106290">
              <a:off x="4262501" y="3952865"/>
              <a:ext cx="425418" cy="421585"/>
            </a:xfrm>
            <a:prstGeom prst="teardrop">
              <a:avLst>
                <a:gd name="adj" fmla="val 133771"/>
              </a:avLst>
            </a:prstGeom>
            <a:solidFill>
              <a:srgbClr val="00B05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dirty="0" smtClean="0">
                <a:ln>
                  <a:noFill/>
                </a:ln>
                <a:solidFill>
                  <a:schemeClr val="tx1"/>
                </a:solidFill>
                <a:effectLst/>
                <a:latin typeface="Arial" charset="0"/>
                <a:cs typeface="Arial" charset="0"/>
              </a:endParaRPr>
            </a:p>
          </p:txBody>
        </p:sp>
        <p:sp>
          <p:nvSpPr>
            <p:cNvPr id="46" name="TextBox 45"/>
            <p:cNvSpPr txBox="1"/>
            <p:nvPr/>
          </p:nvSpPr>
          <p:spPr>
            <a:xfrm>
              <a:off x="4219176" y="4055966"/>
              <a:ext cx="512068" cy="246221"/>
            </a:xfrm>
            <a:prstGeom prst="rect">
              <a:avLst/>
            </a:prstGeom>
            <a:noFill/>
          </p:spPr>
          <p:txBody>
            <a:bodyPr wrap="square" rtlCol="0">
              <a:spAutoFit/>
            </a:bodyPr>
            <a:lstStyle/>
            <a:p>
              <a:pPr algn="ctr"/>
              <a:r>
                <a:rPr lang="en-NZ" b="1" baseline="30000" dirty="0" smtClean="0">
                  <a:solidFill>
                    <a:schemeClr val="bg1"/>
                  </a:solidFill>
                  <a:latin typeface="Century Gothic" panose="020B0502020202020204" pitchFamily="34" charset="0"/>
                </a:rPr>
                <a:t>+</a:t>
              </a:r>
              <a:r>
                <a:rPr lang="en-NZ" b="1" dirty="0" smtClean="0">
                  <a:solidFill>
                    <a:schemeClr val="bg1"/>
                  </a:solidFill>
                  <a:latin typeface="Century Gothic" panose="020B0502020202020204" pitchFamily="34" charset="0"/>
                </a:rPr>
                <a:t> 4%</a:t>
              </a:r>
              <a:endParaRPr lang="en-NZ" b="1" dirty="0">
                <a:solidFill>
                  <a:schemeClr val="bg1"/>
                </a:solidFill>
                <a:latin typeface="Century Gothic" panose="020B0502020202020204" pitchFamily="34" charset="0"/>
              </a:endParaRPr>
            </a:p>
          </p:txBody>
        </p:sp>
      </p:grpSp>
      <p:sp>
        <p:nvSpPr>
          <p:cNvPr id="26" name="TextBox 25"/>
          <p:cNvSpPr txBox="1"/>
          <p:nvPr/>
        </p:nvSpPr>
        <p:spPr>
          <a:xfrm>
            <a:off x="2221224" y="5704760"/>
            <a:ext cx="1914525" cy="246221"/>
          </a:xfrm>
          <a:prstGeom prst="rect">
            <a:avLst/>
          </a:prstGeom>
          <a:solidFill>
            <a:srgbClr val="0070C0">
              <a:alpha val="60000"/>
            </a:srgbClr>
          </a:solidFill>
        </p:spPr>
        <p:txBody>
          <a:bodyPr wrap="square" rtlCol="0">
            <a:spAutoFit/>
          </a:bodyPr>
          <a:lstStyle/>
          <a:p>
            <a:r>
              <a:rPr lang="en-NZ" b="1" dirty="0" smtClean="0">
                <a:solidFill>
                  <a:schemeClr val="bg1"/>
                </a:solidFill>
              </a:rPr>
              <a:t>POPULATION (2001 – 2013)</a:t>
            </a:r>
            <a:endParaRPr lang="en-NZ" b="1" dirty="0">
              <a:solidFill>
                <a:schemeClr val="bg1"/>
              </a:solidFill>
            </a:endParaRPr>
          </a:p>
        </p:txBody>
      </p:sp>
      <p:sp>
        <p:nvSpPr>
          <p:cNvPr id="51" name="TextBox 50"/>
          <p:cNvSpPr txBox="1"/>
          <p:nvPr/>
        </p:nvSpPr>
        <p:spPr>
          <a:xfrm>
            <a:off x="6280960" y="5704760"/>
            <a:ext cx="2159917" cy="246221"/>
          </a:xfrm>
          <a:prstGeom prst="rect">
            <a:avLst/>
          </a:prstGeom>
          <a:solidFill>
            <a:srgbClr val="00B050">
              <a:alpha val="60000"/>
            </a:srgbClr>
          </a:solidFill>
        </p:spPr>
        <p:txBody>
          <a:bodyPr wrap="square" rtlCol="0">
            <a:spAutoFit/>
          </a:bodyPr>
          <a:lstStyle/>
          <a:p>
            <a:r>
              <a:rPr lang="en-NZ" b="1" dirty="0" smtClean="0">
                <a:solidFill>
                  <a:schemeClr val="bg1"/>
                </a:solidFill>
              </a:rPr>
              <a:t>VEHICLE VOLUMES (2010–2014)</a:t>
            </a:r>
            <a:endParaRPr lang="en-NZ" b="1" dirty="0">
              <a:solidFill>
                <a:schemeClr val="bg1"/>
              </a:solidFill>
            </a:endParaRPr>
          </a:p>
        </p:txBody>
      </p:sp>
    </p:spTree>
    <p:extLst>
      <p:ext uri="{BB962C8B-B14F-4D97-AF65-F5344CB8AC3E}">
        <p14:creationId xmlns:p14="http://schemas.microsoft.com/office/powerpoint/2010/main" val="1716666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strVal val="#ppt_x"/>
                                          </p:val>
                                        </p:tav>
                                        <p:tav tm="100000">
                                          <p:val>
                                            <p:strVal val="#ppt_x"/>
                                          </p:val>
                                        </p:tav>
                                      </p:tavLst>
                                    </p:anim>
                                    <p:anim calcmode="lin" valueType="num">
                                      <p:cBhvr>
                                        <p:cTn id="39" dur="5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anim calcmode="lin" valueType="num">
                                      <p:cBhvr>
                                        <p:cTn id="50" dur="500" fill="hold"/>
                                        <p:tgtEl>
                                          <p:spTgt spid="29"/>
                                        </p:tgtEl>
                                        <p:attrNameLst>
                                          <p:attrName>ppt_x</p:attrName>
                                        </p:attrNameLst>
                                      </p:cBhvr>
                                      <p:tavLst>
                                        <p:tav tm="0">
                                          <p:val>
                                            <p:strVal val="#ppt_x"/>
                                          </p:val>
                                        </p:tav>
                                        <p:tav tm="100000">
                                          <p:val>
                                            <p:strVal val="#ppt_x"/>
                                          </p:val>
                                        </p:tav>
                                      </p:tavLst>
                                    </p:anim>
                                    <p:anim calcmode="lin" valueType="num">
                                      <p:cBhvr>
                                        <p:cTn id="51" dur="5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anim calcmode="lin" valueType="num">
                                      <p:cBhvr>
                                        <p:cTn id="62" dur="500" fill="hold"/>
                                        <p:tgtEl>
                                          <p:spTgt spid="35"/>
                                        </p:tgtEl>
                                        <p:attrNameLst>
                                          <p:attrName>ppt_x</p:attrName>
                                        </p:attrNameLst>
                                      </p:cBhvr>
                                      <p:tavLst>
                                        <p:tav tm="0">
                                          <p:val>
                                            <p:strVal val="#ppt_x"/>
                                          </p:val>
                                        </p:tav>
                                        <p:tav tm="100000">
                                          <p:val>
                                            <p:strVal val="#ppt_x"/>
                                          </p:val>
                                        </p:tav>
                                      </p:tavLst>
                                    </p:anim>
                                    <p:anim calcmode="lin" valueType="num">
                                      <p:cBhvr>
                                        <p:cTn id="63" dur="500" fill="hold"/>
                                        <p:tgtEl>
                                          <p:spTgt spid="3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anim calcmode="lin" valueType="num">
                                      <p:cBhvr>
                                        <p:cTn id="74" dur="500" fill="hold"/>
                                        <p:tgtEl>
                                          <p:spTgt spid="44"/>
                                        </p:tgtEl>
                                        <p:attrNameLst>
                                          <p:attrName>ppt_x</p:attrName>
                                        </p:attrNameLst>
                                      </p:cBhvr>
                                      <p:tavLst>
                                        <p:tav tm="0">
                                          <p:val>
                                            <p:strVal val="#ppt_x"/>
                                          </p:val>
                                        </p:tav>
                                        <p:tav tm="100000">
                                          <p:val>
                                            <p:strVal val="#ppt_x"/>
                                          </p:val>
                                        </p:tav>
                                      </p:tavLst>
                                    </p:anim>
                                    <p:anim calcmode="lin" valueType="num">
                                      <p:cBhvr>
                                        <p:cTn id="75"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Our industry tells us…</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371178"/>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7164288" y="6371178"/>
            <a:ext cx="288032" cy="284395"/>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5738" y="1250130"/>
            <a:ext cx="4348163" cy="2138361"/>
            <a:chOff x="395288" y="1782381"/>
            <a:chExt cx="4348163" cy="2138361"/>
          </a:xfrm>
        </p:grpSpPr>
        <p:pic>
          <p:nvPicPr>
            <p:cNvPr id="819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9" y="1782381"/>
              <a:ext cx="4348162" cy="42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819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2611"/>
            <a:stretch/>
          </p:blipFill>
          <p:spPr bwMode="auto">
            <a:xfrm>
              <a:off x="395288" y="2209800"/>
              <a:ext cx="4348163" cy="171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4" name="Rectangle 3"/>
            <p:cNvSpPr/>
            <p:nvPr/>
          </p:nvSpPr>
          <p:spPr bwMode="auto">
            <a:xfrm>
              <a:off x="395288" y="2616200"/>
              <a:ext cx="2913061" cy="266700"/>
            </a:xfrm>
            <a:prstGeom prst="rect">
              <a:avLst/>
            </a:prstGeom>
            <a:solidFill>
              <a:srgbClr val="FFFF00">
                <a:alpha val="3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395289" y="3397250"/>
              <a:ext cx="2976561" cy="266700"/>
            </a:xfrm>
            <a:prstGeom prst="rect">
              <a:avLst/>
            </a:prstGeom>
            <a:solidFill>
              <a:srgbClr val="FFFF00">
                <a:alpha val="3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grpSp>
        <p:nvGrpSpPr>
          <p:cNvPr id="7" name="Group 6"/>
          <p:cNvGrpSpPr/>
          <p:nvPr/>
        </p:nvGrpSpPr>
        <p:grpSpPr>
          <a:xfrm>
            <a:off x="5121034" y="1164771"/>
            <a:ext cx="3409417" cy="2994566"/>
            <a:chOff x="5291054" y="1835916"/>
            <a:chExt cx="3596599" cy="3105150"/>
          </a:xfrm>
        </p:grpSpPr>
        <p:pic>
          <p:nvPicPr>
            <p:cNvPr id="8198" name="Picture 6" descr="http://nzta.govt.nz/site-resources/content/about/img/safer-journeys-logo-img5.gif">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3090" y="4278345"/>
              <a:ext cx="944563" cy="6069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reducetherisk.co.nz/wp-content/uploads/Safe-System-e1406591152825.png"/>
            <p:cNvPicPr>
              <a:picLocks noChangeAspect="1" noChangeArrowheads="1"/>
            </p:cNvPicPr>
            <p:nvPr/>
          </p:nvPicPr>
          <p:blipFill rotWithShape="1">
            <a:blip r:embed="rId9">
              <a:extLst>
                <a:ext uri="{28A0092B-C50C-407E-A947-70E740481C1C}">
                  <a14:useLocalDpi xmlns:a14="http://schemas.microsoft.com/office/drawing/2010/main" val="0"/>
                </a:ext>
              </a:extLst>
            </a:blip>
            <a:srcRect l="9159" t="5347" r="11328" b="8021"/>
            <a:stretch/>
          </p:blipFill>
          <p:spPr bwMode="auto">
            <a:xfrm>
              <a:off x="5291054" y="1835916"/>
              <a:ext cx="3124318" cy="310515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766680" y="4569486"/>
            <a:ext cx="3670420" cy="1594366"/>
            <a:chOff x="4766680" y="4569486"/>
            <a:chExt cx="3670420" cy="1594366"/>
          </a:xfrm>
        </p:grpSpPr>
        <p:sp>
          <p:nvSpPr>
            <p:cNvPr id="8" name="TextBox 7"/>
            <p:cNvSpPr txBox="1"/>
            <p:nvPr/>
          </p:nvSpPr>
          <p:spPr>
            <a:xfrm>
              <a:off x="4766681" y="4994301"/>
              <a:ext cx="3670419" cy="1169551"/>
            </a:xfrm>
            <a:prstGeom prst="rect">
              <a:avLst/>
            </a:prstGeom>
            <a:noFill/>
          </p:spPr>
          <p:txBody>
            <a:bodyPr wrap="square" rtlCol="0">
              <a:spAutoFit/>
            </a:bodyPr>
            <a:lstStyle/>
            <a:p>
              <a:endParaRPr lang="en-NZ" sz="12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Safety of the travelling public</a:t>
              </a:r>
            </a:p>
            <a:p>
              <a:pPr marL="171450" indent="-171450">
                <a:buFont typeface="Arial" panose="020B0604020202020204" pitchFamily="34" charset="0"/>
                <a:buChar char="•"/>
              </a:pPr>
              <a:r>
                <a:rPr lang="en-NZ" sz="12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Safety of the workers</a:t>
              </a:r>
            </a:p>
            <a:p>
              <a:pPr marL="171450" indent="-171450">
                <a:buFont typeface="Arial" panose="020B0604020202020204" pitchFamily="34" charset="0"/>
                <a:buChar char="•"/>
              </a:pPr>
              <a:r>
                <a:rPr lang="en-NZ" sz="12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Efficient utilization of the transport corridor </a:t>
              </a:r>
              <a:r>
                <a:rPr lang="en-NZ" sz="1200" dirty="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for the </a:t>
              </a:r>
              <a:r>
                <a:rPr lang="en-NZ" sz="12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work and the travelling public</a:t>
              </a:r>
            </a:p>
            <a:p>
              <a:endParaRPr lang="en-NZ" dirty="0">
                <a:latin typeface="Tahoma" panose="020B0604030504040204" pitchFamily="34" charset="0"/>
                <a:ea typeface="Tahoma" panose="020B0604030504040204" pitchFamily="34" charset="0"/>
                <a:cs typeface="Tahoma" panose="020B0604030504040204" pitchFamily="34" charset="0"/>
              </a:endParaRPr>
            </a:p>
          </p:txBody>
        </p:sp>
        <p:pic>
          <p:nvPicPr>
            <p:cNvPr id="820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6681" y="4569486"/>
              <a:ext cx="3670419" cy="4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9" name="Rectangle 18"/>
            <p:cNvSpPr/>
            <p:nvPr/>
          </p:nvSpPr>
          <p:spPr bwMode="auto">
            <a:xfrm>
              <a:off x="4766680" y="5202497"/>
              <a:ext cx="3670419" cy="860845"/>
            </a:xfrm>
            <a:prstGeom prst="rect">
              <a:avLst/>
            </a:prstGeom>
            <a:solidFill>
              <a:srgbClr val="FFFF00">
                <a:alpha val="3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grpSp>
        <p:nvGrpSpPr>
          <p:cNvPr id="11" name="Group 10"/>
          <p:cNvGrpSpPr/>
          <p:nvPr/>
        </p:nvGrpSpPr>
        <p:grpSpPr>
          <a:xfrm>
            <a:off x="185738" y="3691934"/>
            <a:ext cx="3780703" cy="2717048"/>
            <a:chOff x="185738" y="3691934"/>
            <a:chExt cx="3780703" cy="2717048"/>
          </a:xfrm>
        </p:grpSpPr>
        <p:pic>
          <p:nvPicPr>
            <p:cNvPr id="8199"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l="6949"/>
            <a:stretch/>
          </p:blipFill>
          <p:spPr bwMode="auto">
            <a:xfrm>
              <a:off x="185739" y="3996016"/>
              <a:ext cx="3780702" cy="241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 name="Rectangle 14"/>
            <p:cNvSpPr/>
            <p:nvPr/>
          </p:nvSpPr>
          <p:spPr bwMode="auto">
            <a:xfrm>
              <a:off x="906853" y="5202498"/>
              <a:ext cx="3059588" cy="655938"/>
            </a:xfrm>
            <a:prstGeom prst="rect">
              <a:avLst/>
            </a:prstGeom>
            <a:solidFill>
              <a:srgbClr val="FFFF00">
                <a:alpha val="3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pic>
          <p:nvPicPr>
            <p:cNvPr id="8200"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8682" r="7801"/>
            <a:stretch/>
          </p:blipFill>
          <p:spPr bwMode="auto">
            <a:xfrm>
              <a:off x="185738" y="3691934"/>
              <a:ext cx="1074894" cy="30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 name="Rectangle 19"/>
            <p:cNvSpPr/>
            <p:nvPr/>
          </p:nvSpPr>
          <p:spPr bwMode="auto">
            <a:xfrm>
              <a:off x="951820" y="4686521"/>
              <a:ext cx="2913061" cy="168845"/>
            </a:xfrm>
            <a:prstGeom prst="rect">
              <a:avLst/>
            </a:prstGeom>
            <a:solidFill>
              <a:srgbClr val="FFFF00">
                <a:alpha val="3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3208963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future indicates that…</a:t>
            </a:r>
            <a:endParaRPr lang="en-NZ" dirty="0"/>
          </a:p>
        </p:txBody>
      </p:sp>
      <p:pic>
        <p:nvPicPr>
          <p:cNvPr id="9226" name="Picture 10" descr="http://www.laptimeclub.com/wp-content/uploads/2014/07/V2I.jpeg"/>
          <p:cNvPicPr>
            <a:picLocks noChangeAspect="1" noChangeArrowheads="1"/>
          </p:cNvPicPr>
          <p:nvPr/>
        </p:nvPicPr>
        <p:blipFill rotWithShape="1">
          <a:blip r:embed="rId3">
            <a:extLst>
              <a:ext uri="{28A0092B-C50C-407E-A947-70E740481C1C}">
                <a14:useLocalDpi xmlns:a14="http://schemas.microsoft.com/office/drawing/2010/main" val="0"/>
              </a:ext>
            </a:extLst>
          </a:blip>
          <a:srcRect t="3763" b="6987"/>
          <a:stretch/>
        </p:blipFill>
        <p:spPr bwMode="auto">
          <a:xfrm>
            <a:off x="-1" y="1085850"/>
            <a:ext cx="9144001" cy="57721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blipsystems.com/wp-content/uploads/2014/12/BlipTrack-Sensor-installation.png"/>
          <p:cNvPicPr>
            <a:picLocks noChangeAspect="1" noChangeArrowheads="1"/>
          </p:cNvPicPr>
          <p:nvPr/>
        </p:nvPicPr>
        <p:blipFill rotWithShape="1">
          <a:blip r:embed="rId4">
            <a:extLst>
              <a:ext uri="{28A0092B-C50C-407E-A947-70E740481C1C}">
                <a14:useLocalDpi xmlns:a14="http://schemas.microsoft.com/office/drawing/2010/main" val="0"/>
              </a:ext>
            </a:extLst>
          </a:blip>
          <a:srcRect l="10813" t="4931" r="6023" b="61227"/>
          <a:stretch/>
        </p:blipFill>
        <p:spPr bwMode="auto">
          <a:xfrm>
            <a:off x="205798" y="1482899"/>
            <a:ext cx="1819276" cy="11049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ww2.glance.net/wp-content/uploads/2015/01/crow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125" y="2356478"/>
            <a:ext cx="1534886" cy="1534886"/>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126" y="2654860"/>
            <a:ext cx="1358620" cy="271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485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bar has been raised</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371178"/>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7164288" y="6371178"/>
            <a:ext cx="288032" cy="284395"/>
          </a:xfrm>
          <a:prstGeom prst="ellipse">
            <a:avLst/>
          </a:prstGeom>
          <a:noFill/>
          <a:extLst>
            <a:ext uri="{909E8E84-426E-40DD-AFC4-6F175D3DCCD1}">
              <a14:hiddenFill xmlns:a14="http://schemas.microsoft.com/office/drawing/2010/main">
                <a:solidFill>
                  <a:srgbClr val="FFFFFF"/>
                </a:solidFill>
              </a14:hiddenFill>
            </a:ext>
          </a:extLst>
        </p:spPr>
      </p:pic>
      <p:pic>
        <p:nvPicPr>
          <p:cNvPr id="1228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093" y="1874642"/>
            <a:ext cx="2267803" cy="272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 name="Rounded Rectangle 14"/>
          <p:cNvSpPr/>
          <p:nvPr/>
        </p:nvSpPr>
        <p:spPr bwMode="auto">
          <a:xfrm>
            <a:off x="718951" y="1639917"/>
            <a:ext cx="1435608" cy="777240"/>
          </a:xfrm>
          <a:prstGeom prst="roundRect">
            <a:avLst/>
          </a:prstGeom>
          <a:solidFill>
            <a:srgbClr val="37CBFF"/>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Construction Requirements</a:t>
            </a:r>
          </a:p>
        </p:txBody>
      </p:sp>
      <p:sp>
        <p:nvSpPr>
          <p:cNvPr id="16" name="Rounded Rectangle 15"/>
          <p:cNvSpPr/>
          <p:nvPr/>
        </p:nvSpPr>
        <p:spPr bwMode="auto">
          <a:xfrm>
            <a:off x="718951" y="3486397"/>
            <a:ext cx="1435608" cy="649224"/>
          </a:xfrm>
          <a:prstGeom prst="roundRect">
            <a:avLst/>
          </a:prstGeom>
          <a:solidFill>
            <a:srgbClr val="00B9FA"/>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TMP Design (</a:t>
            </a:r>
            <a:r>
              <a:rPr kumimoji="0" lang="en-NZ" sz="1400" b="1" i="0" u="none" strike="noStrike" cap="none" normalizeH="0" baseline="0" dirty="0" err="1" smtClean="0">
                <a:ln>
                  <a:noFill/>
                </a:ln>
                <a:solidFill>
                  <a:schemeClr val="bg1"/>
                </a:solidFill>
                <a:effectLst/>
                <a:latin typeface="Dotum" panose="020B0600000101010101" pitchFamily="34" charset="-127"/>
                <a:ea typeface="Dotum" panose="020B0600000101010101" pitchFamily="34" charset="-127"/>
                <a:cs typeface="Arial" charset="0"/>
              </a:rPr>
              <a:t>CoPTTM</a:t>
            </a: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a:t>
            </a:r>
          </a:p>
        </p:txBody>
      </p:sp>
      <p:sp>
        <p:nvSpPr>
          <p:cNvPr id="17" name="Rounded Rectangle 16"/>
          <p:cNvSpPr/>
          <p:nvPr/>
        </p:nvSpPr>
        <p:spPr bwMode="auto">
          <a:xfrm>
            <a:off x="659460" y="5254590"/>
            <a:ext cx="1554587" cy="731520"/>
          </a:xfrm>
          <a:prstGeom prst="roundRect">
            <a:avLst/>
          </a:prstGeom>
          <a:solidFill>
            <a:srgbClr val="00A7E2"/>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TMP Implementation</a:t>
            </a:r>
          </a:p>
        </p:txBody>
      </p:sp>
      <p:sp>
        <p:nvSpPr>
          <p:cNvPr id="18" name="Right Arrow 17"/>
          <p:cNvSpPr/>
          <p:nvPr/>
        </p:nvSpPr>
        <p:spPr bwMode="auto">
          <a:xfrm rot="5400000">
            <a:off x="1148283" y="2755595"/>
            <a:ext cx="576943"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19" name="Right Arrow 18"/>
          <p:cNvSpPr/>
          <p:nvPr/>
        </p:nvSpPr>
        <p:spPr bwMode="auto">
          <a:xfrm rot="21205677">
            <a:off x="2612041" y="5265679"/>
            <a:ext cx="3566422"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nvGrpSpPr>
          <p:cNvPr id="23" name="Group 22"/>
          <p:cNvGrpSpPr/>
          <p:nvPr/>
        </p:nvGrpSpPr>
        <p:grpSpPr>
          <a:xfrm>
            <a:off x="5828639" y="1807905"/>
            <a:ext cx="3405312" cy="3740332"/>
            <a:chOff x="6090456" y="2972299"/>
            <a:chExt cx="2867000" cy="3350457"/>
          </a:xfrm>
        </p:grpSpPr>
        <p:pic>
          <p:nvPicPr>
            <p:cNvPr id="12293" name="Picture 5"/>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703" t="11308" r="9345" b="8741"/>
            <a:stretch/>
          </p:blipFill>
          <p:spPr bwMode="auto">
            <a:xfrm>
              <a:off x="6090456" y="4071024"/>
              <a:ext cx="2734016" cy="225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cxnSp>
          <p:nvCxnSpPr>
            <p:cNvPr id="7" name="Straight Connector 6"/>
            <p:cNvCxnSpPr/>
            <p:nvPr/>
          </p:nvCxnSpPr>
          <p:spPr bwMode="auto">
            <a:xfrm flipV="1">
              <a:off x="7320077" y="3821026"/>
              <a:ext cx="137388" cy="1236358"/>
            </a:xfrm>
            <a:prstGeom prst="line">
              <a:avLst/>
            </a:prstGeom>
            <a:solidFill>
              <a:schemeClr val="accent1"/>
            </a:solidFill>
            <a:ln w="19050" cap="flat" cmpd="sng" algn="ctr">
              <a:solidFill>
                <a:srgbClr val="3BB40A"/>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6114015" y="2972299"/>
              <a:ext cx="2843441" cy="830997"/>
            </a:xfrm>
            <a:prstGeom prst="rect">
              <a:avLst/>
            </a:prstGeom>
            <a:noFill/>
          </p:spPr>
          <p:txBody>
            <a:bodyPr wrap="square" rtlCol="0">
              <a:spAutoFit/>
            </a:bodyPr>
            <a:lstStyle/>
            <a:p>
              <a:pPr marL="171450" indent="-171450">
                <a:buFont typeface="Arial" panose="020B0604020202020204" pitchFamily="34" charset="0"/>
                <a:buChar char="•"/>
              </a:pPr>
              <a:r>
                <a:rPr lang="en-NZ" sz="1200" b="1" dirty="0" smtClean="0">
                  <a:solidFill>
                    <a:srgbClr val="3BB40A"/>
                  </a:solidFill>
                </a:rPr>
                <a:t>Consistency</a:t>
              </a:r>
            </a:p>
            <a:p>
              <a:pPr marL="171450" indent="-171450">
                <a:buFont typeface="Arial" panose="020B0604020202020204" pitchFamily="34" charset="0"/>
                <a:buChar char="•"/>
              </a:pPr>
              <a:r>
                <a:rPr lang="en-NZ" sz="1200" b="1" dirty="0" smtClean="0">
                  <a:solidFill>
                    <a:srgbClr val="3BB40A"/>
                  </a:solidFill>
                </a:rPr>
                <a:t>Safety of road users and workers</a:t>
              </a:r>
            </a:p>
            <a:p>
              <a:pPr marL="171450" indent="-171450">
                <a:buFont typeface="Arial" panose="020B0604020202020204" pitchFamily="34" charset="0"/>
                <a:buChar char="•"/>
              </a:pPr>
              <a:r>
                <a:rPr lang="en-NZ" sz="1200" b="1" dirty="0" smtClean="0">
                  <a:solidFill>
                    <a:srgbClr val="3BB40A"/>
                  </a:solidFill>
                </a:rPr>
                <a:t>Community engagement</a:t>
              </a:r>
            </a:p>
            <a:p>
              <a:pPr marL="171450" indent="-171450">
                <a:buFont typeface="Arial" panose="020B0604020202020204" pitchFamily="34" charset="0"/>
                <a:buChar char="•"/>
              </a:pPr>
              <a:r>
                <a:rPr lang="en-NZ" sz="1200" b="1" dirty="0" smtClean="0">
                  <a:solidFill>
                    <a:srgbClr val="3BB40A"/>
                  </a:solidFill>
                </a:rPr>
                <a:t>Effective use of the network</a:t>
              </a:r>
              <a:endParaRPr lang="en-NZ" sz="1200" b="1" dirty="0">
                <a:solidFill>
                  <a:srgbClr val="3BB40A"/>
                </a:solidFill>
              </a:endParaRPr>
            </a:p>
          </p:txBody>
        </p:sp>
      </p:grpSp>
      <p:sp>
        <p:nvSpPr>
          <p:cNvPr id="20" name="Right Arrow 19"/>
          <p:cNvSpPr/>
          <p:nvPr/>
        </p:nvSpPr>
        <p:spPr bwMode="auto">
          <a:xfrm rot="5400000">
            <a:off x="1148283" y="4629752"/>
            <a:ext cx="576943"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06484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89"/>
                                        </p:tgtEl>
                                        <p:attrNameLst>
                                          <p:attrName>style.visibility</p:attrName>
                                        </p:attrNameLst>
                                      </p:cBhvr>
                                      <p:to>
                                        <p:strVal val="visible"/>
                                      </p:to>
                                    </p:set>
                                    <p:animEffect transition="in" filter="fade">
                                      <p:cBhvr>
                                        <p:cTn id="28" dur="500"/>
                                        <p:tgtEl>
                                          <p:spTgt spid="122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2289"/>
                                        </p:tgtEl>
                                      </p:cBhvr>
                                    </p:animEffect>
                                    <p:set>
                                      <p:cBhvr>
                                        <p:cTn id="33" dur="1" fill="hold">
                                          <p:stCondLst>
                                            <p:cond delay="499"/>
                                          </p:stCondLst>
                                        </p:cTn>
                                        <p:tgtEl>
                                          <p:spTgt spid="1228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Hot off the press!</a:t>
            </a:r>
            <a:endParaRPr lang="en-NZ"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719"/>
          <a:stretch/>
        </p:blipFill>
        <p:spPr bwMode="auto">
          <a:xfrm>
            <a:off x="1970313" y="1286168"/>
            <a:ext cx="5027839" cy="73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29" y="1286167"/>
            <a:ext cx="16859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5364" name="Picture 4" descr="C:\Users\dw5\AppData\Local\Microsoft\Windows\Temporary Internet Files\Content.Outlook\R5DTU8RZ\image001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2674" y="4372653"/>
            <a:ext cx="5323116" cy="2230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319" b="505"/>
          <a:stretch/>
        </p:blipFill>
        <p:spPr bwMode="auto">
          <a:xfrm>
            <a:off x="1979842" y="2024744"/>
            <a:ext cx="5027839" cy="226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051332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Smarter Way Challenge</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371178"/>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7164288" y="6371178"/>
            <a:ext cx="288032" cy="284395"/>
          </a:xfrm>
          <a:prstGeom prst="ellipse">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120311" y="1605194"/>
            <a:ext cx="1554587" cy="4346193"/>
            <a:chOff x="501311" y="1605194"/>
            <a:chExt cx="1554587" cy="4346193"/>
          </a:xfrm>
        </p:grpSpPr>
        <p:sp>
          <p:nvSpPr>
            <p:cNvPr id="15" name="Rounded Rectangle 14"/>
            <p:cNvSpPr/>
            <p:nvPr/>
          </p:nvSpPr>
          <p:spPr bwMode="auto">
            <a:xfrm>
              <a:off x="560802" y="1605194"/>
              <a:ext cx="1435608" cy="777240"/>
            </a:xfrm>
            <a:prstGeom prst="roundRect">
              <a:avLst/>
            </a:prstGeom>
            <a:solidFill>
              <a:srgbClr val="37CBFF"/>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Construction Requirements</a:t>
              </a:r>
            </a:p>
          </p:txBody>
        </p:sp>
        <p:sp>
          <p:nvSpPr>
            <p:cNvPr id="16" name="Rounded Rectangle 15"/>
            <p:cNvSpPr/>
            <p:nvPr/>
          </p:nvSpPr>
          <p:spPr bwMode="auto">
            <a:xfrm>
              <a:off x="560802" y="3451674"/>
              <a:ext cx="1435608" cy="649224"/>
            </a:xfrm>
            <a:prstGeom prst="roundRect">
              <a:avLst/>
            </a:prstGeom>
            <a:solidFill>
              <a:srgbClr val="00B9FA"/>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TMP Design (</a:t>
              </a:r>
              <a:r>
                <a:rPr kumimoji="0" lang="en-NZ" sz="1400" b="1" i="0" u="none" strike="noStrike" cap="none" normalizeH="0" baseline="0" dirty="0" err="1" smtClean="0">
                  <a:ln>
                    <a:noFill/>
                  </a:ln>
                  <a:solidFill>
                    <a:schemeClr val="bg1"/>
                  </a:solidFill>
                  <a:effectLst/>
                  <a:latin typeface="Dotum" panose="020B0600000101010101" pitchFamily="34" charset="-127"/>
                  <a:ea typeface="Dotum" panose="020B0600000101010101" pitchFamily="34" charset="-127"/>
                  <a:cs typeface="Arial" charset="0"/>
                </a:rPr>
                <a:t>CoPTTM</a:t>
              </a: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a:t>
              </a:r>
            </a:p>
          </p:txBody>
        </p:sp>
        <p:sp>
          <p:nvSpPr>
            <p:cNvPr id="17" name="Rounded Rectangle 16"/>
            <p:cNvSpPr/>
            <p:nvPr/>
          </p:nvSpPr>
          <p:spPr bwMode="auto">
            <a:xfrm>
              <a:off x="501311" y="5219867"/>
              <a:ext cx="1554587" cy="731520"/>
            </a:xfrm>
            <a:prstGeom prst="roundRect">
              <a:avLst/>
            </a:prstGeom>
            <a:solidFill>
              <a:srgbClr val="00A7E2"/>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bg1"/>
                  </a:solidFill>
                  <a:effectLst/>
                  <a:latin typeface="Dotum" panose="020B0600000101010101" pitchFamily="34" charset="-127"/>
                  <a:ea typeface="Dotum" panose="020B0600000101010101" pitchFamily="34" charset="-127"/>
                  <a:cs typeface="Arial" charset="0"/>
                </a:rPr>
                <a:t>TMP Implementation</a:t>
              </a:r>
            </a:p>
          </p:txBody>
        </p:sp>
        <p:sp>
          <p:nvSpPr>
            <p:cNvPr id="18" name="Right Arrow 17"/>
            <p:cNvSpPr/>
            <p:nvPr/>
          </p:nvSpPr>
          <p:spPr bwMode="auto">
            <a:xfrm rot="5400000">
              <a:off x="990134" y="2720872"/>
              <a:ext cx="576943"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19" name="Right Arrow 18"/>
            <p:cNvSpPr/>
            <p:nvPr/>
          </p:nvSpPr>
          <p:spPr bwMode="auto">
            <a:xfrm rot="5400000">
              <a:off x="990134" y="4442628"/>
              <a:ext cx="576943"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grpSp>
        <p:nvGrpSpPr>
          <p:cNvPr id="27" name="Group 26"/>
          <p:cNvGrpSpPr/>
          <p:nvPr/>
        </p:nvGrpSpPr>
        <p:grpSpPr>
          <a:xfrm>
            <a:off x="7414821" y="4857838"/>
            <a:ext cx="1591373" cy="1525033"/>
            <a:chOff x="6336647" y="1301346"/>
            <a:chExt cx="2231345" cy="2257425"/>
          </a:xfrm>
        </p:grpSpPr>
        <p:pic>
          <p:nvPicPr>
            <p:cNvPr id="10242" name="Picture 2" descr="http://www.topendsports.com/sport/archery/images/target-practice.gif"/>
            <p:cNvPicPr>
              <a:picLocks noChangeAspect="1" noChangeArrowheads="1"/>
            </p:cNvPicPr>
            <p:nvPr/>
          </p:nvPicPr>
          <p:blipFill rotWithShape="1">
            <a:blip r:embed="rId5">
              <a:extLst>
                <a:ext uri="{28A0092B-C50C-407E-A947-70E740481C1C}">
                  <a14:useLocalDpi xmlns:a14="http://schemas.microsoft.com/office/drawing/2010/main" val="0"/>
                </a:ext>
              </a:extLst>
            </a:blip>
            <a:srcRect r="7039"/>
            <a:stretch/>
          </p:blipFill>
          <p:spPr bwMode="auto">
            <a:xfrm>
              <a:off x="6336647" y="1301346"/>
              <a:ext cx="223134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4959" y="2130744"/>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9459" y="2237425"/>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9" y="2359574"/>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7641062" y="2237424"/>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7308304" y="2149793"/>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7559809" y="1992861"/>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675" y="2376242"/>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668" y="2557356"/>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2234" y="2313855"/>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1163" y="2340049"/>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356" y="1479234"/>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2259" y="2017381"/>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8878" y="2949894"/>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7637" y="2699863"/>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4090" y="2108837"/>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2027" y="1606855"/>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4178" y="2604503"/>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248" y="2603075"/>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7717" y="2263618"/>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269" y="2511637"/>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6882" y="1971662"/>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359" y="2283144"/>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7866515" y="2465918"/>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9935" y="1868561"/>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2539" y="3044898"/>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7545" y="2104074"/>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4089" y="2420907"/>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3927" y="2349327"/>
              <a:ext cx="457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2351208" y="2487168"/>
            <a:ext cx="2194560" cy="792480"/>
            <a:chOff x="2487168" y="2487168"/>
            <a:chExt cx="2194560" cy="792480"/>
          </a:xfrm>
        </p:grpSpPr>
        <p:sp>
          <p:nvSpPr>
            <p:cNvPr id="3" name="Rectangle 2"/>
            <p:cNvSpPr/>
            <p:nvPr/>
          </p:nvSpPr>
          <p:spPr bwMode="auto">
            <a:xfrm>
              <a:off x="2487168" y="2487168"/>
              <a:ext cx="2194560" cy="79248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nvGrpSpPr>
            <p:cNvPr id="58" name="Group 57"/>
            <p:cNvGrpSpPr/>
            <p:nvPr/>
          </p:nvGrpSpPr>
          <p:grpSpPr>
            <a:xfrm>
              <a:off x="2605002" y="2601077"/>
              <a:ext cx="1833284" cy="512678"/>
              <a:chOff x="2325909" y="2734652"/>
              <a:chExt cx="1833284" cy="512678"/>
            </a:xfrm>
          </p:grpSpPr>
          <p:pic>
            <p:nvPicPr>
              <p:cNvPr id="5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1972" y="2734652"/>
                <a:ext cx="510807" cy="51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60"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5909" y="2839339"/>
                <a:ext cx="298550" cy="2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61"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9572" y="2839335"/>
                <a:ext cx="298550" cy="2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62"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9296" y="2839335"/>
                <a:ext cx="298550" cy="2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63"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256" y="2832942"/>
                <a:ext cx="298550" cy="2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64"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0919" y="2832938"/>
                <a:ext cx="298550" cy="2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65"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643" y="2832938"/>
                <a:ext cx="298550" cy="2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grpSp>
      </p:grpSp>
      <p:sp>
        <p:nvSpPr>
          <p:cNvPr id="66" name="Right Arrow 65"/>
          <p:cNvSpPr/>
          <p:nvPr/>
        </p:nvSpPr>
        <p:spPr bwMode="auto">
          <a:xfrm>
            <a:off x="4545769" y="1842843"/>
            <a:ext cx="928440"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67" name="Rounded Rectangle 66"/>
          <p:cNvSpPr/>
          <p:nvPr/>
        </p:nvSpPr>
        <p:spPr bwMode="auto">
          <a:xfrm>
            <a:off x="5579583" y="1610408"/>
            <a:ext cx="1687285" cy="417885"/>
          </a:xfrm>
          <a:prstGeom prst="round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000" b="1" i="0" u="none" strike="noStrike" cap="none" normalizeH="0" baseline="0" dirty="0" smtClean="0">
                <a:ln>
                  <a:noFill/>
                </a:ln>
                <a:solidFill>
                  <a:schemeClr val="bg1"/>
                </a:solidFill>
                <a:effectLst/>
                <a:latin typeface="Arial" charset="0"/>
                <a:cs typeface="Arial" charset="0"/>
              </a:rPr>
              <a:t>1. Traffic Management</a:t>
            </a:r>
            <a:endParaRPr kumimoji="0" lang="en-NZ" sz="1000" b="1" i="0" u="none" strike="noStrike" cap="none" normalizeH="0" baseline="0" dirty="0" smtClean="0">
              <a:ln>
                <a:noFill/>
              </a:ln>
              <a:solidFill>
                <a:schemeClr val="bg1"/>
              </a:solidFill>
              <a:effectLst/>
              <a:latin typeface="Arial" charset="0"/>
              <a:cs typeface="Arial" charset="0"/>
            </a:endParaRPr>
          </a:p>
        </p:txBody>
      </p:sp>
      <p:sp>
        <p:nvSpPr>
          <p:cNvPr id="68" name="Rounded Rectangle 67"/>
          <p:cNvSpPr/>
          <p:nvPr/>
        </p:nvSpPr>
        <p:spPr bwMode="auto">
          <a:xfrm>
            <a:off x="5579583" y="2094689"/>
            <a:ext cx="2046514" cy="417885"/>
          </a:xfrm>
          <a:prstGeom prst="round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000" b="1" i="0" u="none" strike="noStrike" cap="none" normalizeH="0" baseline="0" dirty="0" smtClean="0">
                <a:ln>
                  <a:noFill/>
                </a:ln>
                <a:solidFill>
                  <a:schemeClr val="bg1"/>
                </a:solidFill>
                <a:effectLst/>
                <a:latin typeface="Arial" charset="0"/>
                <a:cs typeface="Arial" charset="0"/>
              </a:rPr>
              <a:t>2. Construction Methodology</a:t>
            </a:r>
            <a:endParaRPr kumimoji="0" lang="en-NZ" sz="1000" b="1" i="0" u="none" strike="noStrike" cap="none" normalizeH="0" baseline="0" dirty="0" smtClean="0">
              <a:ln>
                <a:noFill/>
              </a:ln>
              <a:solidFill>
                <a:schemeClr val="bg1"/>
              </a:solidFill>
              <a:effectLst/>
              <a:latin typeface="Arial" charset="0"/>
              <a:cs typeface="Arial" charset="0"/>
            </a:endParaRPr>
          </a:p>
        </p:txBody>
      </p:sp>
      <p:sp>
        <p:nvSpPr>
          <p:cNvPr id="69" name="Rounded Rectangle 68"/>
          <p:cNvSpPr/>
          <p:nvPr/>
        </p:nvSpPr>
        <p:spPr bwMode="auto">
          <a:xfrm>
            <a:off x="5579582" y="2573110"/>
            <a:ext cx="2259441" cy="417885"/>
          </a:xfrm>
          <a:prstGeom prst="roundRect">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000" b="1" i="0" u="none" strike="noStrike" cap="none" normalizeH="0" baseline="0" dirty="0" smtClean="0">
                <a:ln>
                  <a:noFill/>
                </a:ln>
                <a:solidFill>
                  <a:schemeClr val="bg1"/>
                </a:solidFill>
                <a:effectLst/>
                <a:latin typeface="Arial" charset="0"/>
                <a:cs typeface="Arial" charset="0"/>
              </a:rPr>
              <a:t>3. Communication / Stakeholders</a:t>
            </a:r>
            <a:endParaRPr kumimoji="0" lang="en-NZ" sz="1000" b="1" i="0" u="none" strike="noStrike" cap="none" normalizeH="0" baseline="0" dirty="0" smtClean="0">
              <a:ln>
                <a:noFill/>
              </a:ln>
              <a:solidFill>
                <a:schemeClr val="bg1"/>
              </a:solidFill>
              <a:effectLst/>
              <a:latin typeface="Arial" charset="0"/>
              <a:cs typeface="Arial" charset="0"/>
            </a:endParaRPr>
          </a:p>
        </p:txBody>
      </p:sp>
      <p:sp>
        <p:nvSpPr>
          <p:cNvPr id="70" name="Rounded Rectangle 69"/>
          <p:cNvSpPr/>
          <p:nvPr/>
        </p:nvSpPr>
        <p:spPr bwMode="auto">
          <a:xfrm>
            <a:off x="5566196" y="3072276"/>
            <a:ext cx="1262850" cy="417885"/>
          </a:xfrm>
          <a:prstGeom prst="roundRect">
            <a:avLst/>
          </a:prstGeom>
          <a:solidFill>
            <a:srgbClr val="3BB40A"/>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000" b="1" i="0" u="none" strike="noStrike" cap="none" normalizeH="0" baseline="0" dirty="0" smtClean="0">
                <a:ln>
                  <a:noFill/>
                </a:ln>
                <a:solidFill>
                  <a:schemeClr val="bg1"/>
                </a:solidFill>
                <a:effectLst/>
                <a:latin typeface="Arial" charset="0"/>
                <a:cs typeface="Arial" charset="0"/>
              </a:rPr>
              <a:t>4. Contingencies</a:t>
            </a:r>
            <a:endParaRPr kumimoji="0" lang="en-NZ" sz="1000" b="1" i="0" u="none" strike="noStrike" cap="none" normalizeH="0" baseline="0" dirty="0" smtClean="0">
              <a:ln>
                <a:noFill/>
              </a:ln>
              <a:solidFill>
                <a:schemeClr val="bg1"/>
              </a:solidFill>
              <a:effectLst/>
              <a:latin typeface="Arial" charset="0"/>
              <a:cs typeface="Arial" charset="0"/>
            </a:endParaRPr>
          </a:p>
        </p:txBody>
      </p:sp>
      <p:sp>
        <p:nvSpPr>
          <p:cNvPr id="71" name="Rounded Rectangle 70"/>
          <p:cNvSpPr/>
          <p:nvPr/>
        </p:nvSpPr>
        <p:spPr bwMode="auto">
          <a:xfrm>
            <a:off x="5566195" y="3570244"/>
            <a:ext cx="1363215" cy="421899"/>
          </a:xfrm>
          <a:prstGeom prst="roundRect">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000" b="1" i="0" u="none" strike="noStrike" cap="none" normalizeH="0" baseline="0" dirty="0" smtClean="0">
                <a:ln>
                  <a:noFill/>
                </a:ln>
                <a:solidFill>
                  <a:schemeClr val="bg1"/>
                </a:solidFill>
                <a:effectLst/>
                <a:latin typeface="Arial" charset="0"/>
                <a:cs typeface="Arial" charset="0"/>
              </a:rPr>
              <a:t>5. Monitoring Plan</a:t>
            </a:r>
            <a:endParaRPr kumimoji="0" lang="en-NZ" sz="1000" b="1" i="0" u="none" strike="noStrike" cap="none" normalizeH="0" baseline="0" dirty="0" smtClean="0">
              <a:ln>
                <a:noFill/>
              </a:ln>
              <a:solidFill>
                <a:schemeClr val="bg1"/>
              </a:solidFill>
              <a:effectLst/>
              <a:latin typeface="Arial" charset="0"/>
              <a:cs typeface="Arial" charset="0"/>
            </a:endParaRPr>
          </a:p>
        </p:txBody>
      </p:sp>
      <p:grpSp>
        <p:nvGrpSpPr>
          <p:cNvPr id="6" name="Group 5"/>
          <p:cNvGrpSpPr/>
          <p:nvPr/>
        </p:nvGrpSpPr>
        <p:grpSpPr>
          <a:xfrm>
            <a:off x="7825235" y="1550903"/>
            <a:ext cx="1419320" cy="2576871"/>
            <a:chOff x="7825235" y="1550903"/>
            <a:chExt cx="1419320" cy="2576871"/>
          </a:xfrm>
        </p:grpSpPr>
        <p:sp>
          <p:nvSpPr>
            <p:cNvPr id="72" name="Right Brace 71"/>
            <p:cNvSpPr/>
            <p:nvPr/>
          </p:nvSpPr>
          <p:spPr bwMode="auto">
            <a:xfrm>
              <a:off x="7825235" y="1550903"/>
              <a:ext cx="258941" cy="2576871"/>
            </a:xfrm>
            <a:prstGeom prst="rightBrace">
              <a:avLst/>
            </a:prstGeom>
            <a:noFill/>
            <a:ln w="19050" cap="flat" cmpd="sng" algn="ctr">
              <a:solidFill>
                <a:schemeClr val="tx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73" name="TextBox 72"/>
            <p:cNvSpPr txBox="1"/>
            <p:nvPr/>
          </p:nvSpPr>
          <p:spPr>
            <a:xfrm>
              <a:off x="7936055" y="2304998"/>
              <a:ext cx="1308500" cy="954107"/>
            </a:xfrm>
            <a:prstGeom prst="rect">
              <a:avLst/>
            </a:prstGeom>
            <a:noFill/>
          </p:spPr>
          <p:txBody>
            <a:bodyPr wrap="square" rtlCol="0">
              <a:spAutoFit/>
            </a:bodyPr>
            <a:lstStyle/>
            <a:p>
              <a:pPr algn="ctr"/>
              <a:r>
                <a:rPr lang="en-NZ" sz="1400" b="1" dirty="0" smtClean="0"/>
                <a:t>e.g. TIA, </a:t>
              </a:r>
            </a:p>
            <a:p>
              <a:pPr algn="ctr"/>
              <a:r>
                <a:rPr lang="en-NZ" sz="1400" b="1" dirty="0" smtClean="0"/>
                <a:t>TM Strategy, TMP </a:t>
              </a:r>
              <a:r>
                <a:rPr lang="en-NZ" sz="1400" b="1" dirty="0" err="1" smtClean="0"/>
                <a:t>Proforma</a:t>
              </a:r>
              <a:endParaRPr lang="en-NZ" sz="1400" b="1" dirty="0"/>
            </a:p>
          </p:txBody>
        </p:sp>
      </p:grpSp>
      <p:sp>
        <p:nvSpPr>
          <p:cNvPr id="74" name="Right Arrow 73"/>
          <p:cNvSpPr/>
          <p:nvPr/>
        </p:nvSpPr>
        <p:spPr bwMode="auto">
          <a:xfrm rot="10800000">
            <a:off x="4545768" y="3658187"/>
            <a:ext cx="866811"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75" name="Right Arrow 74"/>
          <p:cNvSpPr/>
          <p:nvPr/>
        </p:nvSpPr>
        <p:spPr bwMode="auto">
          <a:xfrm>
            <a:off x="4637754" y="5593214"/>
            <a:ext cx="2814565" cy="344206"/>
          </a:xfrm>
          <a:prstGeom prst="rightArrow">
            <a:avLst/>
          </a:prstGeom>
          <a:noFill/>
          <a:ln w="190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nvGrpSpPr>
          <p:cNvPr id="76" name="Group 75"/>
          <p:cNvGrpSpPr/>
          <p:nvPr/>
        </p:nvGrpSpPr>
        <p:grpSpPr>
          <a:xfrm>
            <a:off x="93934" y="1550900"/>
            <a:ext cx="2264230" cy="4739759"/>
            <a:chOff x="50392" y="1505181"/>
            <a:chExt cx="2264230" cy="4739759"/>
          </a:xfrm>
        </p:grpSpPr>
        <p:sp>
          <p:nvSpPr>
            <p:cNvPr id="77" name="TextBox 76"/>
            <p:cNvSpPr txBox="1"/>
            <p:nvPr/>
          </p:nvSpPr>
          <p:spPr>
            <a:xfrm>
              <a:off x="50392" y="1505181"/>
              <a:ext cx="2035629" cy="4739759"/>
            </a:xfrm>
            <a:prstGeom prst="rect">
              <a:avLst/>
            </a:prstGeom>
            <a:noFill/>
          </p:spPr>
          <p:txBody>
            <a:bodyPr wrap="square" rtlCol="0">
              <a:spAutoFit/>
            </a:bodyPr>
            <a:lstStyle/>
            <a:p>
              <a:r>
                <a:rPr lang="en-NZ" sz="1800" b="1" u="sng" dirty="0" smtClean="0">
                  <a:solidFill>
                    <a:srgbClr val="005D7E"/>
                  </a:solidFill>
                </a:rPr>
                <a:t>TM OBJECTIVES</a:t>
              </a:r>
            </a:p>
            <a:p>
              <a:endParaRPr lang="en-NZ" sz="1800" dirty="0">
                <a:solidFill>
                  <a:srgbClr val="005D7E"/>
                </a:solidFill>
              </a:endParaRPr>
            </a:p>
            <a:p>
              <a:pPr marL="171450" indent="-171450">
                <a:buFont typeface="Arial" panose="020B0604020202020204" pitchFamily="34" charset="0"/>
                <a:buChar char="•"/>
              </a:pPr>
              <a:r>
                <a:rPr lang="en-NZ" sz="1800" dirty="0" smtClean="0">
                  <a:solidFill>
                    <a:srgbClr val="005D7E"/>
                  </a:solidFill>
                </a:rPr>
                <a:t>Consistency</a:t>
              </a:r>
            </a:p>
            <a:p>
              <a:pPr marL="171450" indent="-171450">
                <a:buFont typeface="Arial" panose="020B0604020202020204" pitchFamily="34" charset="0"/>
                <a:buChar char="•"/>
              </a:pPr>
              <a:endParaRPr lang="en-NZ" sz="800" dirty="0" smtClean="0">
                <a:solidFill>
                  <a:srgbClr val="005D7E"/>
                </a:solidFill>
              </a:endParaRPr>
            </a:p>
            <a:p>
              <a:pPr marL="171450" indent="-171450">
                <a:buFont typeface="Arial" panose="020B0604020202020204" pitchFamily="34" charset="0"/>
                <a:buChar char="•"/>
              </a:pPr>
              <a:r>
                <a:rPr lang="en-NZ" sz="1800" dirty="0" smtClean="0">
                  <a:solidFill>
                    <a:srgbClr val="005D7E"/>
                  </a:solidFill>
                </a:rPr>
                <a:t>Safety of workers</a:t>
              </a:r>
            </a:p>
            <a:p>
              <a:pPr marL="171450" indent="-171450">
                <a:buFont typeface="Arial" panose="020B0604020202020204" pitchFamily="34" charset="0"/>
                <a:buChar char="•"/>
              </a:pPr>
              <a:endParaRPr lang="en-NZ" sz="800" dirty="0" smtClean="0">
                <a:solidFill>
                  <a:srgbClr val="005D7E"/>
                </a:solidFill>
              </a:endParaRPr>
            </a:p>
            <a:p>
              <a:pPr marL="171450" indent="-171450">
                <a:buFont typeface="Arial" panose="020B0604020202020204" pitchFamily="34" charset="0"/>
                <a:buChar char="•"/>
              </a:pPr>
              <a:r>
                <a:rPr lang="en-NZ" sz="1800" dirty="0" smtClean="0">
                  <a:solidFill>
                    <a:srgbClr val="005D7E"/>
                  </a:solidFill>
                </a:rPr>
                <a:t>Safety of road users</a:t>
              </a:r>
            </a:p>
            <a:p>
              <a:pPr marL="171450" indent="-171450">
                <a:buFont typeface="Arial" panose="020B0604020202020204" pitchFamily="34" charset="0"/>
                <a:buChar char="•"/>
              </a:pPr>
              <a:endParaRPr lang="en-NZ" sz="800" dirty="0" smtClean="0">
                <a:solidFill>
                  <a:srgbClr val="005D7E"/>
                </a:solidFill>
              </a:endParaRPr>
            </a:p>
            <a:p>
              <a:pPr marL="171450" indent="-171450">
                <a:buFont typeface="Arial" panose="020B0604020202020204" pitchFamily="34" charset="0"/>
                <a:buChar char="•"/>
              </a:pPr>
              <a:r>
                <a:rPr lang="en-NZ" sz="1800" dirty="0" smtClean="0">
                  <a:solidFill>
                    <a:srgbClr val="005D7E"/>
                  </a:solidFill>
                </a:rPr>
                <a:t>Customer focus</a:t>
              </a:r>
            </a:p>
            <a:p>
              <a:pPr marL="171450" indent="-171450">
                <a:buFont typeface="Arial" panose="020B0604020202020204" pitchFamily="34" charset="0"/>
                <a:buChar char="•"/>
              </a:pPr>
              <a:endParaRPr lang="en-NZ" sz="800" dirty="0" smtClean="0">
                <a:solidFill>
                  <a:srgbClr val="005D7E"/>
                </a:solidFill>
              </a:endParaRPr>
            </a:p>
            <a:p>
              <a:pPr marL="171450" indent="-171450">
                <a:buFont typeface="Arial" panose="020B0604020202020204" pitchFamily="34" charset="0"/>
                <a:buChar char="•"/>
              </a:pPr>
              <a:r>
                <a:rPr lang="en-NZ" sz="1800" dirty="0" smtClean="0">
                  <a:solidFill>
                    <a:srgbClr val="005D7E"/>
                  </a:solidFill>
                </a:rPr>
                <a:t>Effective use of network</a:t>
              </a:r>
            </a:p>
            <a:p>
              <a:pPr marL="171450" indent="-171450">
                <a:buFont typeface="Arial" panose="020B0604020202020204" pitchFamily="34" charset="0"/>
                <a:buChar char="•"/>
              </a:pPr>
              <a:endParaRPr lang="en-NZ" sz="800" dirty="0" smtClean="0">
                <a:solidFill>
                  <a:srgbClr val="005D7E"/>
                </a:solidFill>
              </a:endParaRPr>
            </a:p>
            <a:p>
              <a:pPr marL="171450" indent="-171450">
                <a:buFont typeface="Arial" panose="020B0604020202020204" pitchFamily="34" charset="0"/>
                <a:buChar char="•"/>
              </a:pPr>
              <a:r>
                <a:rPr lang="en-NZ" sz="1800" dirty="0" smtClean="0">
                  <a:solidFill>
                    <a:srgbClr val="005D7E"/>
                  </a:solidFill>
                </a:rPr>
                <a:t>Innovation</a:t>
              </a:r>
            </a:p>
            <a:p>
              <a:pPr marL="171450" indent="-171450">
                <a:buFont typeface="Arial" panose="020B0604020202020204" pitchFamily="34" charset="0"/>
                <a:buChar char="•"/>
              </a:pPr>
              <a:endParaRPr lang="en-NZ" sz="800" dirty="0" smtClean="0">
                <a:solidFill>
                  <a:srgbClr val="005D7E"/>
                </a:solidFill>
              </a:endParaRPr>
            </a:p>
            <a:p>
              <a:pPr marL="171450" indent="-171450">
                <a:buFont typeface="Arial" panose="020B0604020202020204" pitchFamily="34" charset="0"/>
                <a:buChar char="•"/>
              </a:pPr>
              <a:r>
                <a:rPr lang="en-NZ" sz="1800" dirty="0" smtClean="0">
                  <a:solidFill>
                    <a:srgbClr val="005D7E"/>
                  </a:solidFill>
                </a:rPr>
                <a:t>Education and Information …</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endParaRPr lang="en-NZ" dirty="0"/>
            </a:p>
          </p:txBody>
        </p:sp>
        <p:sp>
          <p:nvSpPr>
            <p:cNvPr id="78" name="Right Brace 77"/>
            <p:cNvSpPr/>
            <p:nvPr/>
          </p:nvSpPr>
          <p:spPr bwMode="auto">
            <a:xfrm>
              <a:off x="2060214" y="1628376"/>
              <a:ext cx="254408" cy="4346193"/>
            </a:xfrm>
            <a:prstGeom prst="rightBrace">
              <a:avLst/>
            </a:prstGeom>
            <a:noFill/>
            <a:ln w="19050" cap="flat" cmpd="sng" algn="ctr">
              <a:solidFill>
                <a:srgbClr val="005D7E"/>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40854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4.07407E-6 L 0.26649 4.07407E-6 " pathEditMode="relative" rAng="0" ptsTypes="AA">
                                      <p:cBhvr>
                                        <p:cTn id="6" dur="2000" fill="hold"/>
                                        <p:tgtEl>
                                          <p:spTgt spid="25"/>
                                        </p:tgtEl>
                                        <p:attrNameLst>
                                          <p:attrName>ppt_x</p:attrName>
                                          <p:attrName>ppt_y</p:attrName>
                                        </p:attrNameLst>
                                      </p:cBhvr>
                                      <p:rCtr x="13316" y="0"/>
                                    </p:animMotion>
                                  </p:childTnLst>
                                </p:cTn>
                              </p:par>
                            </p:childTnLst>
                          </p:cTn>
                        </p:par>
                        <p:par>
                          <p:cTn id="7" fill="hold">
                            <p:stCondLst>
                              <p:cond delay="2000"/>
                            </p:stCondLst>
                            <p:childTnLst>
                              <p:par>
                                <p:cTn id="8" presetID="2" presetClass="entr" presetSubtype="1" fill="hold" nodeType="afterEffect">
                                  <p:stCondLst>
                                    <p:cond delay="0"/>
                                  </p:stCondLst>
                                  <p:childTnLst>
                                    <p:set>
                                      <p:cBhvr>
                                        <p:cTn id="9" dur="1" fill="hold">
                                          <p:stCondLst>
                                            <p:cond delay="0"/>
                                          </p:stCondLst>
                                        </p:cTn>
                                        <p:tgtEl>
                                          <p:spTgt spid="76"/>
                                        </p:tgtEl>
                                        <p:attrNameLst>
                                          <p:attrName>style.visibility</p:attrName>
                                        </p:attrNameLst>
                                      </p:cBhvr>
                                      <p:to>
                                        <p:strVal val="visible"/>
                                      </p:to>
                                    </p:set>
                                    <p:anim calcmode="lin" valueType="num">
                                      <p:cBhvr additive="base">
                                        <p:cTn id="10" dur="500" fill="hold"/>
                                        <p:tgtEl>
                                          <p:spTgt spid="76"/>
                                        </p:tgtEl>
                                        <p:attrNameLst>
                                          <p:attrName>ppt_x</p:attrName>
                                        </p:attrNameLst>
                                      </p:cBhvr>
                                      <p:tavLst>
                                        <p:tav tm="0">
                                          <p:val>
                                            <p:strVal val="#ppt_x"/>
                                          </p:val>
                                        </p:tav>
                                        <p:tav tm="100000">
                                          <p:val>
                                            <p:strVal val="#ppt_x"/>
                                          </p:val>
                                        </p:tav>
                                      </p:tavLst>
                                    </p:anim>
                                    <p:anim calcmode="lin" valueType="num">
                                      <p:cBhvr additive="base">
                                        <p:cTn id="11" dur="5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right)">
                                      <p:cBhvr>
                                        <p:cTn id="44" dur="500"/>
                                        <p:tgtEl>
                                          <p:spTgt spid="7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left)">
                                      <p:cBhvr>
                                        <p:cTn id="48" dur="50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9" y="0"/>
            <a:ext cx="8959850" cy="1054100"/>
          </a:xfrm>
        </p:spPr>
        <p:txBody>
          <a:bodyPr/>
          <a:lstStyle/>
          <a:p>
            <a:r>
              <a:rPr lang="en-NZ" dirty="0" smtClean="0"/>
              <a:t>The Smarter Way </a:t>
            </a:r>
            <a:r>
              <a:rPr lang="en-NZ" dirty="0" smtClean="0"/>
              <a:t>Detour</a:t>
            </a:r>
            <a:endParaRPr lang="en-NZ" dirty="0"/>
          </a:p>
        </p:txBody>
      </p:sp>
      <p:pic>
        <p:nvPicPr>
          <p:cNvPr id="6146" name="Picture 2" descr="http://aucklandmotorways.com/Images1/newam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296" y="6588596"/>
            <a:ext cx="1993181" cy="288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transportblog.co.nz/wp-content/uploads/2012/06/at-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2092" r="2242" b="2250"/>
          <a:stretch/>
        </p:blipFill>
        <p:spPr bwMode="auto">
          <a:xfrm>
            <a:off x="6870552" y="6588596"/>
            <a:ext cx="288032" cy="284395"/>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Picture 2" descr="http://blog.printpapa.com/wp-content/uploads/2010/08/78_2558195.jpg"/>
          <p:cNvPicPr>
            <a:picLocks noChangeAspect="1" noChangeArrowheads="1"/>
          </p:cNvPicPr>
          <p:nvPr/>
        </p:nvPicPr>
        <p:blipFill rotWithShape="1">
          <a:blip r:embed="rId5">
            <a:extLst>
              <a:ext uri="{28A0092B-C50C-407E-A947-70E740481C1C}">
                <a14:useLocalDpi xmlns:a14="http://schemas.microsoft.com/office/drawing/2010/main" val="0"/>
              </a:ext>
            </a:extLst>
          </a:blip>
          <a:srcRect l="15818" t="5213" r="14221" b="7576"/>
          <a:stretch/>
        </p:blipFill>
        <p:spPr bwMode="auto">
          <a:xfrm>
            <a:off x="4566296" y="1086505"/>
            <a:ext cx="4228848" cy="527143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http://blog.printpapa.com/wp-content/uploads/2010/08/78_2558195.jpg"/>
          <p:cNvPicPr>
            <a:picLocks noChangeAspect="1" noChangeArrowheads="1"/>
          </p:cNvPicPr>
          <p:nvPr/>
        </p:nvPicPr>
        <p:blipFill rotWithShape="1">
          <a:blip r:embed="rId5">
            <a:extLst>
              <a:ext uri="{28A0092B-C50C-407E-A947-70E740481C1C}">
                <a14:useLocalDpi xmlns:a14="http://schemas.microsoft.com/office/drawing/2010/main" val="0"/>
              </a:ext>
            </a:extLst>
          </a:blip>
          <a:srcRect l="19747" t="5213" r="14221" b="5005"/>
          <a:stretch/>
        </p:blipFill>
        <p:spPr bwMode="auto">
          <a:xfrm flipH="1">
            <a:off x="419100" y="1086506"/>
            <a:ext cx="4367164" cy="5426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8223" y="2444172"/>
            <a:ext cx="3415664" cy="2031325"/>
          </a:xfrm>
          <a:prstGeom prst="rect">
            <a:avLst/>
          </a:prstGeom>
          <a:noFill/>
        </p:spPr>
        <p:txBody>
          <a:bodyPr wrap="square" rtlCol="0">
            <a:spAutoFit/>
          </a:bodyPr>
          <a:lstStyle/>
          <a:p>
            <a:r>
              <a:rPr lang="en-NZ" sz="1050" b="1" dirty="0" smtClean="0">
                <a:solidFill>
                  <a:srgbClr val="FF0000"/>
                </a:solidFill>
                <a:latin typeface="+mn-lt"/>
                <a:cs typeface="Arial" charset="0"/>
              </a:rPr>
              <a:t>1. Traffic </a:t>
            </a:r>
            <a:r>
              <a:rPr lang="en-NZ" sz="1050" b="1" dirty="0">
                <a:solidFill>
                  <a:srgbClr val="FF0000"/>
                </a:solidFill>
                <a:latin typeface="+mn-lt"/>
                <a:cs typeface="Arial" charset="0"/>
              </a:rPr>
              <a:t>Management : </a:t>
            </a:r>
            <a:r>
              <a:rPr lang="en-NZ" sz="1050" dirty="0">
                <a:solidFill>
                  <a:srgbClr val="FF0000"/>
                </a:solidFill>
                <a:latin typeface="+mn-lt"/>
                <a:cs typeface="Calibri" pitchFamily="34" charset="0"/>
              </a:rPr>
              <a:t>The components which make up the understanding of the network operations such that the traffic management implemented will ensure </a:t>
            </a:r>
            <a:r>
              <a:rPr lang="en-NZ" sz="1050" dirty="0" smtClean="0">
                <a:solidFill>
                  <a:srgbClr val="FF0000"/>
                </a:solidFill>
                <a:latin typeface="+mn-lt"/>
                <a:cs typeface="Calibri" pitchFamily="34" charset="0"/>
              </a:rPr>
              <a:t>acceptable </a:t>
            </a:r>
            <a:r>
              <a:rPr lang="en-NZ" sz="1050" dirty="0">
                <a:solidFill>
                  <a:srgbClr val="FF0000"/>
                </a:solidFill>
                <a:latin typeface="+mn-lt"/>
                <a:cs typeface="Calibri" pitchFamily="34" charset="0"/>
              </a:rPr>
              <a:t>conditions are provided to road users</a:t>
            </a:r>
            <a:r>
              <a:rPr lang="en-NZ" sz="1050" dirty="0" smtClean="0">
                <a:solidFill>
                  <a:srgbClr val="FF0000"/>
                </a:solidFill>
                <a:latin typeface="+mn-lt"/>
                <a:cs typeface="Calibri" pitchFamily="34" charset="0"/>
              </a:rPr>
              <a:t>.</a:t>
            </a:r>
          </a:p>
          <a:p>
            <a:endParaRPr lang="en-NZ" sz="1050" dirty="0">
              <a:solidFill>
                <a:srgbClr val="FF0000"/>
              </a:solidFill>
              <a:latin typeface="+mn-lt"/>
              <a:cs typeface="Calibri" pitchFamily="34" charset="0"/>
            </a:endParaRPr>
          </a:p>
          <a:p>
            <a:r>
              <a:rPr lang="en-NZ" sz="1050" dirty="0" smtClean="0">
                <a:solidFill>
                  <a:srgbClr val="FF0000"/>
                </a:solidFill>
                <a:latin typeface="+mn-lt"/>
                <a:cs typeface="Calibri" pitchFamily="34" charset="0"/>
              </a:rPr>
              <a:t>What road space do we need and what can we take?</a:t>
            </a:r>
          </a:p>
          <a:p>
            <a:r>
              <a:rPr lang="en-NZ" sz="1050" dirty="0" smtClean="0">
                <a:solidFill>
                  <a:srgbClr val="FF0000"/>
                </a:solidFill>
                <a:latin typeface="+mn-lt"/>
                <a:cs typeface="Calibri" pitchFamily="34" charset="0"/>
              </a:rPr>
              <a:t>What are the likely impacts? Does this adjust our plans?</a:t>
            </a:r>
          </a:p>
          <a:p>
            <a:r>
              <a:rPr lang="en-NZ" sz="1050" dirty="0" smtClean="0">
                <a:solidFill>
                  <a:srgbClr val="FF0000"/>
                </a:solidFill>
                <a:latin typeface="+mn-lt"/>
                <a:cs typeface="Calibri" pitchFamily="34" charset="0"/>
              </a:rPr>
              <a:t>Can I use the wider network to manage impacts?</a:t>
            </a:r>
          </a:p>
          <a:p>
            <a:r>
              <a:rPr lang="en-NZ" sz="1050" dirty="0" smtClean="0">
                <a:solidFill>
                  <a:srgbClr val="FF0000"/>
                </a:solidFill>
                <a:latin typeface="+mn-lt"/>
                <a:cs typeface="Calibri" pitchFamily="34" charset="0"/>
              </a:rPr>
              <a:t>Are there innovative ways to manage traffic conditions?</a:t>
            </a:r>
            <a:endParaRPr lang="en-NZ" dirty="0">
              <a:solidFill>
                <a:srgbClr val="FF0000"/>
              </a:solidFill>
            </a:endParaRPr>
          </a:p>
        </p:txBody>
      </p:sp>
      <p:sp>
        <p:nvSpPr>
          <p:cNvPr id="78" name="TextBox 77"/>
          <p:cNvSpPr txBox="1"/>
          <p:nvPr/>
        </p:nvSpPr>
        <p:spPr>
          <a:xfrm>
            <a:off x="5048237" y="1442468"/>
            <a:ext cx="3443294" cy="1546577"/>
          </a:xfrm>
          <a:prstGeom prst="rect">
            <a:avLst/>
          </a:prstGeom>
          <a:noFill/>
        </p:spPr>
        <p:txBody>
          <a:bodyPr wrap="square" rtlCol="0">
            <a:spAutoFit/>
          </a:bodyPr>
          <a:lstStyle/>
          <a:p>
            <a:r>
              <a:rPr lang="en-NZ" sz="1050" b="1" dirty="0">
                <a:solidFill>
                  <a:srgbClr val="FFC000"/>
                </a:solidFill>
                <a:latin typeface="+mn-lt"/>
                <a:cs typeface="Calibri" panose="020F0502020204030204" pitchFamily="34" charset="0"/>
              </a:rPr>
              <a:t>3. Communication / Stakeholders: </a:t>
            </a:r>
            <a:r>
              <a:rPr lang="en-NZ" sz="1050" dirty="0">
                <a:solidFill>
                  <a:srgbClr val="FFC000"/>
                </a:solidFill>
                <a:latin typeface="+mn-lt"/>
                <a:cs typeface="Calibri" pitchFamily="34" charset="0"/>
              </a:rPr>
              <a:t>The components required to develop key messages and how they can be most effectively delivered to the target groups to achieve highest compliance with requested </a:t>
            </a:r>
            <a:r>
              <a:rPr lang="en-NZ" sz="1050" dirty="0" smtClean="0">
                <a:solidFill>
                  <a:srgbClr val="FFC000"/>
                </a:solidFill>
                <a:latin typeface="+mn-lt"/>
                <a:cs typeface="Calibri" pitchFamily="34" charset="0"/>
              </a:rPr>
              <a:t>behaviours</a:t>
            </a:r>
          </a:p>
          <a:p>
            <a:endParaRPr lang="en-NZ" sz="1050" dirty="0">
              <a:solidFill>
                <a:srgbClr val="FFC000"/>
              </a:solidFill>
              <a:latin typeface="+mn-lt"/>
              <a:cs typeface="Calibri" pitchFamily="34" charset="0"/>
            </a:endParaRPr>
          </a:p>
          <a:p>
            <a:r>
              <a:rPr lang="en-NZ" sz="1050" dirty="0" smtClean="0">
                <a:solidFill>
                  <a:srgbClr val="FFC000"/>
                </a:solidFill>
                <a:latin typeface="+mn-lt"/>
                <a:cs typeface="Calibri" pitchFamily="34" charset="0"/>
              </a:rPr>
              <a:t>Who are the people affected and how are they affected?</a:t>
            </a:r>
          </a:p>
          <a:p>
            <a:r>
              <a:rPr lang="en-NZ" sz="1050" dirty="0" smtClean="0">
                <a:solidFill>
                  <a:srgbClr val="FFC000"/>
                </a:solidFill>
                <a:latin typeface="+mn-lt"/>
                <a:cs typeface="Calibri" pitchFamily="34" charset="0"/>
              </a:rPr>
              <a:t>What messages need to be communicated to who?</a:t>
            </a:r>
          </a:p>
          <a:p>
            <a:r>
              <a:rPr lang="en-NZ" sz="1050" dirty="0" smtClean="0">
                <a:solidFill>
                  <a:srgbClr val="FFC000"/>
                </a:solidFill>
                <a:latin typeface="+mn-lt"/>
                <a:cs typeface="Calibri" pitchFamily="34" charset="0"/>
              </a:rPr>
              <a:t>How can the messaging be communicated effectively?</a:t>
            </a:r>
            <a:endParaRPr lang="en-NZ" sz="900" dirty="0">
              <a:solidFill>
                <a:srgbClr val="FFC000"/>
              </a:solidFill>
              <a:latin typeface="+mn-lt"/>
            </a:endParaRPr>
          </a:p>
        </p:txBody>
      </p:sp>
      <p:sp>
        <p:nvSpPr>
          <p:cNvPr id="80" name="TextBox 79"/>
          <p:cNvSpPr txBox="1"/>
          <p:nvPr/>
        </p:nvSpPr>
        <p:spPr>
          <a:xfrm>
            <a:off x="5110337" y="4501071"/>
            <a:ext cx="3472337" cy="1538883"/>
          </a:xfrm>
          <a:prstGeom prst="rect">
            <a:avLst/>
          </a:prstGeom>
          <a:noFill/>
        </p:spPr>
        <p:txBody>
          <a:bodyPr wrap="square" rtlCol="0">
            <a:spAutoFit/>
          </a:bodyPr>
          <a:lstStyle/>
          <a:p>
            <a:r>
              <a:rPr lang="en-NZ" sz="1050" b="1" dirty="0">
                <a:solidFill>
                  <a:srgbClr val="7030A0"/>
                </a:solidFill>
                <a:latin typeface="+mn-lt"/>
                <a:cs typeface="Calibri" panose="020F0502020204030204" pitchFamily="34" charset="0"/>
              </a:rPr>
              <a:t>5. Monitoring Plan: </a:t>
            </a:r>
            <a:r>
              <a:rPr lang="en-NZ" sz="1050" dirty="0">
                <a:solidFill>
                  <a:srgbClr val="7030A0"/>
                </a:solidFill>
                <a:latin typeface="+mn-lt"/>
                <a:cs typeface="Calibri" panose="020F0502020204030204" pitchFamily="34" charset="0"/>
              </a:rPr>
              <a:t>A plan for monitoring operations during peak times to assess for improvements or activation of contingency </a:t>
            </a:r>
            <a:r>
              <a:rPr lang="en-NZ" sz="1050" dirty="0" smtClean="0">
                <a:solidFill>
                  <a:srgbClr val="7030A0"/>
                </a:solidFill>
                <a:latin typeface="+mn-lt"/>
                <a:cs typeface="Calibri" panose="020F0502020204030204" pitchFamily="34" charset="0"/>
              </a:rPr>
              <a:t>plans.</a:t>
            </a:r>
          </a:p>
          <a:p>
            <a:endParaRPr lang="en-NZ" sz="1050" dirty="0">
              <a:solidFill>
                <a:srgbClr val="7030A0"/>
              </a:solidFill>
              <a:latin typeface="+mn-lt"/>
              <a:cs typeface="Calibri" panose="020F0502020204030204" pitchFamily="34" charset="0"/>
            </a:endParaRPr>
          </a:p>
          <a:p>
            <a:r>
              <a:rPr lang="en-NZ" sz="1050" dirty="0" smtClean="0">
                <a:solidFill>
                  <a:srgbClr val="7030A0"/>
                </a:solidFill>
                <a:latin typeface="+mn-lt"/>
                <a:cs typeface="Calibri" panose="020F0502020204030204" pitchFamily="34" charset="0"/>
              </a:rPr>
              <a:t>Where are the key areas to watch?</a:t>
            </a:r>
          </a:p>
          <a:p>
            <a:r>
              <a:rPr lang="en-NZ" sz="1050" dirty="0" smtClean="0">
                <a:solidFill>
                  <a:srgbClr val="7030A0"/>
                </a:solidFill>
                <a:latin typeface="+mn-lt"/>
                <a:cs typeface="Calibri" panose="020F0502020204030204" pitchFamily="34" charset="0"/>
              </a:rPr>
              <a:t>When do they need to be monitored?</a:t>
            </a:r>
          </a:p>
          <a:p>
            <a:r>
              <a:rPr lang="en-NZ" sz="1050" dirty="0" smtClean="0">
                <a:solidFill>
                  <a:srgbClr val="7030A0"/>
                </a:solidFill>
                <a:latin typeface="+mn-lt"/>
                <a:cs typeface="Calibri" panose="020F0502020204030204" pitchFamily="34" charset="0"/>
              </a:rPr>
              <a:t>Who is responsible for what?</a:t>
            </a:r>
          </a:p>
          <a:p>
            <a:r>
              <a:rPr lang="en-NZ" sz="1050" dirty="0" smtClean="0">
                <a:solidFill>
                  <a:srgbClr val="7030A0"/>
                </a:solidFill>
                <a:latin typeface="+mn-lt"/>
                <a:cs typeface="Calibri" panose="020F0502020204030204" pitchFamily="34" charset="0"/>
              </a:rPr>
              <a:t>Where does the information go?</a:t>
            </a:r>
            <a:endParaRPr lang="en-NZ" sz="1050" dirty="0">
              <a:solidFill>
                <a:srgbClr val="7030A0"/>
              </a:solidFill>
              <a:latin typeface="+mn-lt"/>
              <a:cs typeface="Calibri" panose="020F0502020204030204" pitchFamily="34" charset="0"/>
            </a:endParaRPr>
          </a:p>
          <a:p>
            <a:pPr algn="ctr"/>
            <a:endParaRPr lang="en-NZ" b="1" dirty="0">
              <a:solidFill>
                <a:schemeClr val="bg1"/>
              </a:solidFill>
              <a:latin typeface="Arial" charset="0"/>
              <a:cs typeface="Arial" charset="0"/>
            </a:endParaRPr>
          </a:p>
        </p:txBody>
      </p:sp>
      <p:sp>
        <p:nvSpPr>
          <p:cNvPr id="81" name="TextBox 80"/>
          <p:cNvSpPr txBox="1"/>
          <p:nvPr/>
        </p:nvSpPr>
        <p:spPr>
          <a:xfrm>
            <a:off x="818223" y="4520716"/>
            <a:ext cx="3494697" cy="2031325"/>
          </a:xfrm>
          <a:prstGeom prst="rect">
            <a:avLst/>
          </a:prstGeom>
          <a:noFill/>
          <a:ln>
            <a:noFill/>
          </a:ln>
        </p:spPr>
        <p:txBody>
          <a:bodyPr wrap="square" rtlCol="0">
            <a:spAutoFit/>
          </a:bodyPr>
          <a:lstStyle/>
          <a:p>
            <a:r>
              <a:rPr lang="en-NZ" sz="1050" b="1" dirty="0">
                <a:solidFill>
                  <a:srgbClr val="0070C0"/>
                </a:solidFill>
                <a:latin typeface="+mn-lt"/>
                <a:cs typeface="Arial" charset="0"/>
              </a:rPr>
              <a:t>2. Construction Methodology: </a:t>
            </a:r>
            <a:r>
              <a:rPr lang="en-NZ" sz="1050" dirty="0">
                <a:solidFill>
                  <a:srgbClr val="0070C0"/>
                </a:solidFill>
                <a:latin typeface="+mn-lt"/>
                <a:cs typeface="Calibri" pitchFamily="34" charset="0"/>
              </a:rPr>
              <a:t>The construction activity that will ensure that the work has the highest chance of being completed on time or earlier. </a:t>
            </a:r>
            <a:endParaRPr lang="en-NZ" sz="1050" dirty="0" smtClean="0">
              <a:solidFill>
                <a:srgbClr val="0070C0"/>
              </a:solidFill>
              <a:latin typeface="+mn-lt"/>
              <a:cs typeface="Calibri" pitchFamily="34" charset="0"/>
            </a:endParaRPr>
          </a:p>
          <a:p>
            <a:endParaRPr lang="en-NZ" sz="1050" dirty="0">
              <a:solidFill>
                <a:srgbClr val="0070C0"/>
              </a:solidFill>
              <a:latin typeface="+mn-lt"/>
              <a:cs typeface="Calibri" pitchFamily="34" charset="0"/>
            </a:endParaRPr>
          </a:p>
          <a:p>
            <a:r>
              <a:rPr lang="en-NZ" sz="1050" dirty="0" smtClean="0">
                <a:solidFill>
                  <a:srgbClr val="0070C0"/>
                </a:solidFill>
                <a:latin typeface="+mn-lt"/>
                <a:cs typeface="Calibri" pitchFamily="34" charset="0"/>
              </a:rPr>
              <a:t>Do they really need what they have asked  for?</a:t>
            </a:r>
          </a:p>
          <a:p>
            <a:r>
              <a:rPr lang="en-NZ" sz="1050" dirty="0" smtClean="0">
                <a:solidFill>
                  <a:srgbClr val="0070C0"/>
                </a:solidFill>
                <a:latin typeface="+mn-lt"/>
                <a:cs typeface="Calibri" pitchFamily="34" charset="0"/>
              </a:rPr>
              <a:t>Re-working the methodology if there are limitations to TM.</a:t>
            </a:r>
          </a:p>
          <a:p>
            <a:r>
              <a:rPr lang="en-NZ" sz="1050" dirty="0" smtClean="0">
                <a:solidFill>
                  <a:srgbClr val="0070C0"/>
                </a:solidFill>
                <a:latin typeface="+mn-lt"/>
                <a:cs typeface="Calibri" pitchFamily="34" charset="0"/>
              </a:rPr>
              <a:t>Can additional work be carried out in the same closure?</a:t>
            </a:r>
          </a:p>
          <a:p>
            <a:r>
              <a:rPr lang="en-NZ" sz="1050" dirty="0" smtClean="0">
                <a:solidFill>
                  <a:srgbClr val="0070C0"/>
                </a:solidFill>
                <a:latin typeface="+mn-lt"/>
                <a:cs typeface="Calibri" pitchFamily="34" charset="0"/>
              </a:rPr>
              <a:t>If we could take more space and time, could more be achieved that would save on future closures?</a:t>
            </a:r>
            <a:endParaRPr lang="en-NZ" sz="1050" dirty="0">
              <a:solidFill>
                <a:srgbClr val="0070C0"/>
              </a:solidFill>
              <a:latin typeface="+mn-lt"/>
              <a:cs typeface="Calibri" pitchFamily="34" charset="0"/>
            </a:endParaRPr>
          </a:p>
          <a:p>
            <a:endParaRPr lang="en-NZ" sz="1050" b="1" dirty="0">
              <a:solidFill>
                <a:srgbClr val="FF0000"/>
              </a:solidFill>
              <a:latin typeface="+mn-lt"/>
              <a:cs typeface="Arial" charset="0"/>
            </a:endParaRPr>
          </a:p>
          <a:p>
            <a:endParaRPr lang="en-NZ" sz="1050" dirty="0">
              <a:solidFill>
                <a:srgbClr val="FF0000"/>
              </a:solidFill>
              <a:latin typeface="+mn-lt"/>
            </a:endParaRPr>
          </a:p>
        </p:txBody>
      </p:sp>
      <p:sp>
        <p:nvSpPr>
          <p:cNvPr id="8" name="TextBox 7"/>
          <p:cNvSpPr txBox="1"/>
          <p:nvPr/>
        </p:nvSpPr>
        <p:spPr>
          <a:xfrm>
            <a:off x="1176362" y="1600200"/>
            <a:ext cx="3248025" cy="261610"/>
          </a:xfrm>
          <a:prstGeom prst="rect">
            <a:avLst/>
          </a:prstGeom>
          <a:noFill/>
        </p:spPr>
        <p:txBody>
          <a:bodyPr wrap="square" rtlCol="0">
            <a:spAutoFit/>
          </a:bodyPr>
          <a:lstStyle/>
          <a:p>
            <a:r>
              <a:rPr lang="en-NZ" sz="1100" b="1" u="sng" dirty="0" smtClean="0"/>
              <a:t>TIAs / TM Strategies  / TMP </a:t>
            </a:r>
            <a:r>
              <a:rPr lang="en-NZ" sz="1100" b="1" u="sng" dirty="0" err="1" smtClean="0"/>
              <a:t>Proformas</a:t>
            </a:r>
            <a:endParaRPr lang="en-NZ" sz="1100" b="1" u="sng" dirty="0"/>
          </a:p>
        </p:txBody>
      </p:sp>
      <p:sp>
        <p:nvSpPr>
          <p:cNvPr id="82" name="TextBox 81"/>
          <p:cNvSpPr txBox="1"/>
          <p:nvPr/>
        </p:nvSpPr>
        <p:spPr>
          <a:xfrm>
            <a:off x="5079196" y="3162902"/>
            <a:ext cx="3248025" cy="1223412"/>
          </a:xfrm>
          <a:prstGeom prst="rect">
            <a:avLst/>
          </a:prstGeom>
          <a:noFill/>
        </p:spPr>
        <p:txBody>
          <a:bodyPr wrap="square" rtlCol="0">
            <a:spAutoFit/>
          </a:bodyPr>
          <a:lstStyle/>
          <a:p>
            <a:r>
              <a:rPr lang="en-NZ" sz="1050" b="1" dirty="0" smtClean="0">
                <a:solidFill>
                  <a:srgbClr val="3BB40A"/>
                </a:solidFill>
                <a:latin typeface="+mn-lt"/>
                <a:cs typeface="Arial" charset="0"/>
              </a:rPr>
              <a:t>4. Contingencies: </a:t>
            </a:r>
            <a:r>
              <a:rPr lang="en-NZ" sz="1050" dirty="0" smtClean="0">
                <a:solidFill>
                  <a:srgbClr val="60BB05"/>
                </a:solidFill>
                <a:latin typeface="+mn-lt"/>
                <a:cs typeface="Calibri" pitchFamily="34" charset="0"/>
              </a:rPr>
              <a:t>A </a:t>
            </a:r>
            <a:r>
              <a:rPr lang="en-NZ" sz="1050" dirty="0">
                <a:solidFill>
                  <a:srgbClr val="60BB05"/>
                </a:solidFill>
                <a:latin typeface="+mn-lt"/>
                <a:cs typeface="Calibri" pitchFamily="34" charset="0"/>
              </a:rPr>
              <a:t>series of backup plans to manage the network conditions should operations become </a:t>
            </a:r>
            <a:r>
              <a:rPr lang="en-NZ" sz="1050" dirty="0" smtClean="0">
                <a:solidFill>
                  <a:srgbClr val="60BB05"/>
                </a:solidFill>
                <a:latin typeface="+mn-lt"/>
                <a:cs typeface="Calibri" pitchFamily="34" charset="0"/>
              </a:rPr>
              <a:t>unstable.</a:t>
            </a:r>
          </a:p>
          <a:p>
            <a:endParaRPr lang="en-NZ" sz="1050" dirty="0">
              <a:solidFill>
                <a:srgbClr val="60BB05"/>
              </a:solidFill>
              <a:latin typeface="+mn-lt"/>
              <a:cs typeface="Calibri" pitchFamily="34" charset="0"/>
            </a:endParaRPr>
          </a:p>
          <a:p>
            <a:r>
              <a:rPr lang="en-NZ" sz="1050" dirty="0" smtClean="0">
                <a:solidFill>
                  <a:srgbClr val="60BB05"/>
                </a:solidFill>
                <a:latin typeface="+mn-lt"/>
                <a:cs typeface="Calibri" pitchFamily="34" charset="0"/>
              </a:rPr>
              <a:t>What are the risks areas for the operations?</a:t>
            </a:r>
          </a:p>
          <a:p>
            <a:r>
              <a:rPr lang="en-NZ" sz="1050" dirty="0" smtClean="0">
                <a:solidFill>
                  <a:srgbClr val="60BB05"/>
                </a:solidFill>
                <a:latin typeface="+mn-lt"/>
                <a:cs typeface="Calibri" pitchFamily="34" charset="0"/>
              </a:rPr>
              <a:t>What back up plans are required to address them?</a:t>
            </a:r>
          </a:p>
          <a:p>
            <a:r>
              <a:rPr lang="en-NZ" sz="1050" dirty="0" smtClean="0">
                <a:solidFill>
                  <a:srgbClr val="60BB05"/>
                </a:solidFill>
                <a:latin typeface="+mn-lt"/>
                <a:cs typeface="Calibri" pitchFamily="34" charset="0"/>
              </a:rPr>
              <a:t>Who calls the shots?</a:t>
            </a:r>
            <a:endParaRPr lang="en-NZ" sz="1050" dirty="0">
              <a:solidFill>
                <a:srgbClr val="FF0000"/>
              </a:solidFill>
            </a:endParaRPr>
          </a:p>
        </p:txBody>
      </p:sp>
      <p:sp>
        <p:nvSpPr>
          <p:cNvPr id="9" name="Rectangle 8"/>
          <p:cNvSpPr/>
          <p:nvPr/>
        </p:nvSpPr>
        <p:spPr bwMode="auto">
          <a:xfrm>
            <a:off x="4205788" y="3486150"/>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84" name="Rectangle 83"/>
          <p:cNvSpPr/>
          <p:nvPr/>
        </p:nvSpPr>
        <p:spPr bwMode="auto">
          <a:xfrm>
            <a:off x="4205788" y="3722221"/>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85" name="Rectangle 84"/>
          <p:cNvSpPr/>
          <p:nvPr/>
        </p:nvSpPr>
        <p:spPr bwMode="auto">
          <a:xfrm>
            <a:off x="4205788" y="3963987"/>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86" name="Rectangle 85"/>
          <p:cNvSpPr/>
          <p:nvPr/>
        </p:nvSpPr>
        <p:spPr bwMode="auto">
          <a:xfrm>
            <a:off x="4205788" y="4171950"/>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87" name="Rectangle 86"/>
          <p:cNvSpPr/>
          <p:nvPr/>
        </p:nvSpPr>
        <p:spPr bwMode="auto">
          <a:xfrm>
            <a:off x="4204225" y="5218124"/>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88" name="Rectangle 87"/>
          <p:cNvSpPr/>
          <p:nvPr/>
        </p:nvSpPr>
        <p:spPr bwMode="auto">
          <a:xfrm>
            <a:off x="4205788" y="5431603"/>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89" name="Rectangle 88"/>
          <p:cNvSpPr/>
          <p:nvPr/>
        </p:nvSpPr>
        <p:spPr bwMode="auto">
          <a:xfrm>
            <a:off x="4205788" y="5711190"/>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0" name="Rectangle 89"/>
          <p:cNvSpPr/>
          <p:nvPr/>
        </p:nvSpPr>
        <p:spPr bwMode="auto">
          <a:xfrm>
            <a:off x="4205788" y="5935179"/>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1" name="Rectangle 90"/>
          <p:cNvSpPr/>
          <p:nvPr/>
        </p:nvSpPr>
        <p:spPr bwMode="auto">
          <a:xfrm>
            <a:off x="8384399" y="2391784"/>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2" name="Rectangle 91"/>
          <p:cNvSpPr/>
          <p:nvPr/>
        </p:nvSpPr>
        <p:spPr bwMode="auto">
          <a:xfrm>
            <a:off x="8384399" y="2638425"/>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3" name="Rectangle 92"/>
          <p:cNvSpPr/>
          <p:nvPr/>
        </p:nvSpPr>
        <p:spPr bwMode="auto">
          <a:xfrm>
            <a:off x="8384399" y="2809871"/>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4" name="Rectangle 93"/>
          <p:cNvSpPr/>
          <p:nvPr/>
        </p:nvSpPr>
        <p:spPr bwMode="auto">
          <a:xfrm>
            <a:off x="8384399" y="3859212"/>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5" name="Rectangle 94"/>
          <p:cNvSpPr/>
          <p:nvPr/>
        </p:nvSpPr>
        <p:spPr bwMode="auto">
          <a:xfrm>
            <a:off x="8384399" y="4057645"/>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6" name="Rectangle 95"/>
          <p:cNvSpPr/>
          <p:nvPr/>
        </p:nvSpPr>
        <p:spPr bwMode="auto">
          <a:xfrm>
            <a:off x="8384399" y="4224337"/>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7" name="Rectangle 96"/>
          <p:cNvSpPr/>
          <p:nvPr/>
        </p:nvSpPr>
        <p:spPr bwMode="auto">
          <a:xfrm>
            <a:off x="8384399" y="5218124"/>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8" name="Rectangle 97"/>
          <p:cNvSpPr/>
          <p:nvPr/>
        </p:nvSpPr>
        <p:spPr bwMode="auto">
          <a:xfrm>
            <a:off x="8384399" y="5379215"/>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99" name="Rectangle 98"/>
          <p:cNvSpPr/>
          <p:nvPr/>
        </p:nvSpPr>
        <p:spPr bwMode="auto">
          <a:xfrm>
            <a:off x="8384399" y="5541136"/>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100" name="Rectangle 99"/>
          <p:cNvSpPr/>
          <p:nvPr/>
        </p:nvSpPr>
        <p:spPr bwMode="auto">
          <a:xfrm>
            <a:off x="8384399" y="5691121"/>
            <a:ext cx="107132" cy="104775"/>
          </a:xfrm>
          <a:prstGeom prst="rect">
            <a:avLst/>
          </a:prstGeom>
          <a:solidFill>
            <a:schemeClr val="bg1"/>
          </a:solidFill>
          <a:ln w="9525" cap="flat" cmpd="sng" algn="ctr">
            <a:solidFill>
              <a:schemeClr val="tx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10317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eca Images Top">
  <a:themeElements>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fontScheme name="Beca Tex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ca Textur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ca Textur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ca Textur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ca Textur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ca Textur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ca Textur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8">
        <a:dk1>
          <a:srgbClr val="808080"/>
        </a:dk1>
        <a:lt1>
          <a:srgbClr val="FFFFFF"/>
        </a:lt1>
        <a:dk2>
          <a:srgbClr val="18184A"/>
        </a:dk2>
        <a:lt2>
          <a:srgbClr val="277977"/>
        </a:lt2>
        <a:accent1>
          <a:srgbClr val="019F72"/>
        </a:accent1>
        <a:accent2>
          <a:srgbClr val="553FC1"/>
        </a:accent2>
        <a:accent3>
          <a:srgbClr val="ABABB1"/>
        </a:accent3>
        <a:accent4>
          <a:srgbClr val="DADADA"/>
        </a:accent4>
        <a:accent5>
          <a:srgbClr val="AACDBC"/>
        </a:accent5>
        <a:accent6>
          <a:srgbClr val="4C38AF"/>
        </a:accent6>
        <a:hlink>
          <a:srgbClr val="CCCCFF"/>
        </a:hlink>
        <a:folHlink>
          <a:srgbClr val="9AFEB2"/>
        </a:folHlink>
      </a:clrScheme>
      <a:clrMap bg1="dk2" tx1="lt1" bg2="dk1" tx2="lt2" accent1="accent1" accent2="accent2" accent3="accent3" accent4="accent4" accent5="accent5" accent6="accent6" hlink="hlink" folHlink="folHlink"/>
    </a:extraClrScheme>
    <a:extraClrScheme>
      <a:clrScheme name="Beca Texture Template 9">
        <a:dk1>
          <a:srgbClr val="808080"/>
        </a:dk1>
        <a:lt1>
          <a:srgbClr val="FFFFFF"/>
        </a:lt1>
        <a:dk2>
          <a:srgbClr val="333366"/>
        </a:dk2>
        <a:lt2>
          <a:srgbClr val="99CCCC"/>
        </a:lt2>
        <a:accent1>
          <a:srgbClr val="339999"/>
        </a:accent1>
        <a:accent2>
          <a:srgbClr val="AEE020"/>
        </a:accent2>
        <a:accent3>
          <a:srgbClr val="ADADB8"/>
        </a:accent3>
        <a:accent4>
          <a:srgbClr val="DADADA"/>
        </a:accent4>
        <a:accent5>
          <a:srgbClr val="ADCACA"/>
        </a:accent5>
        <a:accent6>
          <a:srgbClr val="9DCB1C"/>
        </a:accent6>
        <a:hlink>
          <a:srgbClr val="FFCC00"/>
        </a:hlink>
        <a:folHlink>
          <a:srgbClr val="ACC6EC"/>
        </a:folHlink>
      </a:clrScheme>
      <a:clrMap bg1="dk2" tx1="lt1" bg2="dk1" tx2="lt2" accent1="accent1" accent2="accent2" accent3="accent3" accent4="accent4" accent5="accent5" accent6="accent6" hlink="hlink" folHlink="folHlink"/>
    </a:extraClrScheme>
    <a:extraClrScheme>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ca Images Top">
  <a:themeElements>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fontScheme name="Beca Tex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ca Textur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ca Textur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ca Textur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ca Textur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ca Textur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ca Textur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8">
        <a:dk1>
          <a:srgbClr val="808080"/>
        </a:dk1>
        <a:lt1>
          <a:srgbClr val="FFFFFF"/>
        </a:lt1>
        <a:dk2>
          <a:srgbClr val="18184A"/>
        </a:dk2>
        <a:lt2>
          <a:srgbClr val="277977"/>
        </a:lt2>
        <a:accent1>
          <a:srgbClr val="019F72"/>
        </a:accent1>
        <a:accent2>
          <a:srgbClr val="553FC1"/>
        </a:accent2>
        <a:accent3>
          <a:srgbClr val="ABABB1"/>
        </a:accent3>
        <a:accent4>
          <a:srgbClr val="DADADA"/>
        </a:accent4>
        <a:accent5>
          <a:srgbClr val="AACDBC"/>
        </a:accent5>
        <a:accent6>
          <a:srgbClr val="4C38AF"/>
        </a:accent6>
        <a:hlink>
          <a:srgbClr val="CCCCFF"/>
        </a:hlink>
        <a:folHlink>
          <a:srgbClr val="9AFEB2"/>
        </a:folHlink>
      </a:clrScheme>
      <a:clrMap bg1="dk2" tx1="lt1" bg2="dk1" tx2="lt2" accent1="accent1" accent2="accent2" accent3="accent3" accent4="accent4" accent5="accent5" accent6="accent6" hlink="hlink" folHlink="folHlink"/>
    </a:extraClrScheme>
    <a:extraClrScheme>
      <a:clrScheme name="Beca Texture Template 9">
        <a:dk1>
          <a:srgbClr val="808080"/>
        </a:dk1>
        <a:lt1>
          <a:srgbClr val="FFFFFF"/>
        </a:lt1>
        <a:dk2>
          <a:srgbClr val="333366"/>
        </a:dk2>
        <a:lt2>
          <a:srgbClr val="99CCCC"/>
        </a:lt2>
        <a:accent1>
          <a:srgbClr val="339999"/>
        </a:accent1>
        <a:accent2>
          <a:srgbClr val="AEE020"/>
        </a:accent2>
        <a:accent3>
          <a:srgbClr val="ADADB8"/>
        </a:accent3>
        <a:accent4>
          <a:srgbClr val="DADADA"/>
        </a:accent4>
        <a:accent5>
          <a:srgbClr val="ADCACA"/>
        </a:accent5>
        <a:accent6>
          <a:srgbClr val="9DCB1C"/>
        </a:accent6>
        <a:hlink>
          <a:srgbClr val="FFCC00"/>
        </a:hlink>
        <a:folHlink>
          <a:srgbClr val="ACC6EC"/>
        </a:folHlink>
      </a:clrScheme>
      <a:clrMap bg1="dk2" tx1="lt1" bg2="dk1" tx2="lt2" accent1="accent1" accent2="accent2" accent3="accent3" accent4="accent4" accent5="accent5" accent6="accent6" hlink="hlink" folHlink="folHlink"/>
    </a:extraClrScheme>
    <a:extraClrScheme>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12A935-20F8-4CA8-9CE2-62A4DACDECF5}"/>
</file>

<file path=customXml/itemProps2.xml><?xml version="1.0" encoding="utf-8"?>
<ds:datastoreItem xmlns:ds="http://schemas.openxmlformats.org/officeDocument/2006/customXml" ds:itemID="{5EE71F55-A361-4CFA-94C7-338F22F48751}"/>
</file>

<file path=customXml/itemProps3.xml><?xml version="1.0" encoding="utf-8"?>
<ds:datastoreItem xmlns:ds="http://schemas.openxmlformats.org/officeDocument/2006/customXml" ds:itemID="{238B6B29-50F1-45B1-AEAE-3463F18C7FA2}"/>
</file>

<file path=docProps/app.xml><?xml version="1.0" encoding="utf-8"?>
<Properties xmlns="http://schemas.openxmlformats.org/officeDocument/2006/extended-properties" xmlns:vt="http://schemas.openxmlformats.org/officeDocument/2006/docPropsVTypes">
  <Template>Beca Images Top</Template>
  <TotalTime>3545</TotalTime>
  <Words>1835</Words>
  <Application>Microsoft Office PowerPoint</Application>
  <PresentationFormat>On-screen Show (4:3)</PresentationFormat>
  <Paragraphs>191</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Beca Images Top</vt:lpstr>
      <vt:lpstr>1_Beca Images Top</vt:lpstr>
      <vt:lpstr>Working Smarter in Increasingly Complex Environments</vt:lpstr>
      <vt:lpstr>The data tells us…</vt:lpstr>
      <vt:lpstr>The data tells us…</vt:lpstr>
      <vt:lpstr>Our industry tells us…</vt:lpstr>
      <vt:lpstr>The future indicates that…</vt:lpstr>
      <vt:lpstr>The bar has been raised</vt:lpstr>
      <vt:lpstr>Hot off the press!</vt:lpstr>
      <vt:lpstr>The Smarter Way Challenge</vt:lpstr>
      <vt:lpstr>The Smarter Way Detour</vt:lpstr>
      <vt:lpstr>When TM is done well</vt:lpstr>
      <vt:lpstr>Discussion Panel</vt:lpstr>
    </vt:vector>
  </TitlesOfParts>
  <Company>Beca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Wu</dc:creator>
  <cp:lastModifiedBy>Darren Wu</cp:lastModifiedBy>
  <cp:revision>65</cp:revision>
  <cp:lastPrinted>2015-07-01T20:30:05Z</cp:lastPrinted>
  <dcterms:created xsi:type="dcterms:W3CDTF">2015-06-28T23:34:04Z</dcterms:created>
  <dcterms:modified xsi:type="dcterms:W3CDTF">2015-07-01T20:32:43Z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_CUST_Beca Document ID">
    <vt:lpwstr>&lt;Beca Document Id&gt;</vt:lpwstr>
  </property>
  <property fmtid="{D5CDD505-2E9C-101B-9397-08002B2CF9AE}" pid="3" name="D_TM_My hashed value">
    <vt:lpwstr>BqgSTC0EPu/TrnOrBibA4A==</vt:lpwstr>
  </property>
  <property fmtid="{D5CDD505-2E9C-101B-9397-08002B2CF9AE}" pid="4" name="WS_D_CUST_Originator.CompanyShortName">
    <vt:lpwstr>&lt;Originator Company Short Name&gt;</vt:lpwstr>
  </property>
  <property fmtid="{D5CDD505-2E9C-101B-9397-08002B2CF9AE}" pid="5" name="D_STAT_File Name">
    <vt:lpwstr>&lt;File Name&gt;</vt:lpwstr>
  </property>
  <property fmtid="{D5CDD505-2E9C-101B-9397-08002B2CF9AE}" pid="6" name="FM_Job Number">
    <vt:lpwstr>&lt;Job Number&gt;</vt:lpwstr>
  </property>
  <property fmtid="{D5CDD505-2E9C-101B-9397-08002B2CF9AE}" pid="7" name="D_STAT_PROP_W_title">
    <vt:lpwstr>&lt;Document Title&gt;</vt:lpwstr>
  </property>
  <property fmtid="{D5CDD505-2E9C-101B-9397-08002B2CF9AE}" pid="8" name="V_STAT_Check in date ">
    <vt:filetime>2010-12-31T11:00:00Z</vt:filetime>
  </property>
  <property fmtid="{D5CDD505-2E9C-101B-9397-08002B2CF9AE}" pid="9" name="D_STAT_PROP_W_documentDate ">
    <vt:filetime>2010-12-31T11:00:00Z</vt:filetime>
  </property>
  <property fmtid="{D5CDD505-2E9C-101B-9397-08002B2CF9AE}" pid="10" name="V_STAT_Major Version">
    <vt:i4>0</vt:i4>
  </property>
  <property fmtid="{D5CDD505-2E9C-101B-9397-08002B2CF9AE}" pid="11" name="V_STAT_Minor Version">
    <vt:i4>0</vt:i4>
  </property>
  <property fmtid="{D5CDD505-2E9C-101B-9397-08002B2CF9AE}" pid="12" name="ContentTypeId">
    <vt:lpwstr>0x01010055E7FC7D1DFCBB4DAF12F0F583E5727F</vt:lpwstr>
  </property>
  <property fmtid="{D5CDD505-2E9C-101B-9397-08002B2CF9AE}" pid="13" name="V_STAT_Check in date">
    <vt:filetime>2010-12-31T11:00:00Z</vt:filetime>
  </property>
  <property fmtid="{D5CDD505-2E9C-101B-9397-08002B2CF9AE}" pid="14" name="D_STAT_PROP_W_documentDate">
    <vt:filetime>2010-12-31T11:00:00Z</vt:filetime>
  </property>
</Properties>
</file>